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8"/>
  </p:notesMasterIdLst>
  <p:sldIdLst>
    <p:sldId id="297" r:id="rId2"/>
    <p:sldId id="292" r:id="rId3"/>
    <p:sldId id="293" r:id="rId4"/>
    <p:sldId id="304" r:id="rId5"/>
    <p:sldId id="305" r:id="rId6"/>
    <p:sldId id="306" r:id="rId7"/>
    <p:sldId id="307" r:id="rId8"/>
    <p:sldId id="311" r:id="rId9"/>
    <p:sldId id="310" r:id="rId10"/>
    <p:sldId id="308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  <p:sldId id="323" r:id="rId22"/>
    <p:sldId id="324" r:id="rId23"/>
    <p:sldId id="340" r:id="rId24"/>
    <p:sldId id="325" r:id="rId25"/>
    <p:sldId id="326" r:id="rId26"/>
    <p:sldId id="341" r:id="rId27"/>
    <p:sldId id="327" r:id="rId28"/>
    <p:sldId id="342" r:id="rId29"/>
    <p:sldId id="328" r:id="rId30"/>
    <p:sldId id="343" r:id="rId31"/>
    <p:sldId id="329" r:id="rId32"/>
    <p:sldId id="344" r:id="rId33"/>
    <p:sldId id="330" r:id="rId34"/>
    <p:sldId id="331" r:id="rId35"/>
    <p:sldId id="345" r:id="rId36"/>
    <p:sldId id="332" r:id="rId37"/>
    <p:sldId id="333" r:id="rId38"/>
    <p:sldId id="334" r:id="rId39"/>
    <p:sldId id="335" r:id="rId40"/>
    <p:sldId id="336" r:id="rId41"/>
    <p:sldId id="346" r:id="rId42"/>
    <p:sldId id="338" r:id="rId43"/>
    <p:sldId id="348" r:id="rId44"/>
    <p:sldId id="339" r:id="rId45"/>
    <p:sldId id="349" r:id="rId46"/>
    <p:sldId id="303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6084"/>
    <a:srgbClr val="FFFFFF"/>
    <a:srgbClr val="92D050"/>
    <a:srgbClr val="339966"/>
    <a:srgbClr val="C00000"/>
    <a:srgbClr val="009900"/>
    <a:srgbClr val="F2CED2"/>
    <a:srgbClr val="FDE5CD"/>
    <a:srgbClr val="FFC000"/>
    <a:srgbClr val="F07F0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72" autoAdjust="0"/>
    <p:restoredTop sz="97586" autoAdjust="0"/>
  </p:normalViewPr>
  <p:slideViewPr>
    <p:cSldViewPr snapToGrid="0" showGuides="1">
      <p:cViewPr varScale="1">
        <p:scale>
          <a:sx n="113" d="100"/>
          <a:sy n="113" d="100"/>
        </p:scale>
        <p:origin x="-1770" y="-96"/>
      </p:cViewPr>
      <p:guideLst>
        <p:guide orient="horz" pos="2578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"/>
    </p:cViewPr>
  </p:sorterViewPr>
  <p:notesViewPr>
    <p:cSldViewPr snapToGrid="0" showGuides="1">
      <p:cViewPr varScale="1">
        <p:scale>
          <a:sx n="54" d="100"/>
          <a:sy n="54" d="100"/>
        </p:scale>
        <p:origin x="-1236" y="-102"/>
      </p:cViewPr>
      <p:guideLst>
        <p:guide orient="horz" pos="2880"/>
        <p:guide pos="216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4" Type="http://schemas.openxmlformats.org/officeDocument/2006/relationships/image" Target="../media/image8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4" Type="http://schemas.openxmlformats.org/officeDocument/2006/relationships/image" Target="../media/image8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4" Type="http://schemas.openxmlformats.org/officeDocument/2006/relationships/image" Target="../media/image9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Relationship Id="rId5" Type="http://schemas.openxmlformats.org/officeDocument/2006/relationships/image" Target="../media/image104.wmf"/><Relationship Id="rId4" Type="http://schemas.openxmlformats.org/officeDocument/2006/relationships/image" Target="../media/image10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wmf"/><Relationship Id="rId2" Type="http://schemas.openxmlformats.org/officeDocument/2006/relationships/image" Target="../media/image106.wmf"/><Relationship Id="rId1" Type="http://schemas.openxmlformats.org/officeDocument/2006/relationships/image" Target="../media/image105.wmf"/><Relationship Id="rId4" Type="http://schemas.openxmlformats.org/officeDocument/2006/relationships/image" Target="../media/image10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0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wmf"/><Relationship Id="rId1" Type="http://schemas.openxmlformats.org/officeDocument/2006/relationships/image" Target="../media/image115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wmf"/><Relationship Id="rId1" Type="http://schemas.openxmlformats.org/officeDocument/2006/relationships/image" Target="../media/image119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wmf"/><Relationship Id="rId1" Type="http://schemas.openxmlformats.org/officeDocument/2006/relationships/image" Target="../media/image121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wmf"/><Relationship Id="rId1" Type="http://schemas.openxmlformats.org/officeDocument/2006/relationships/image" Target="../media/image12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latin typeface="Arial" charset="0"/>
              </a:defRPr>
            </a:lvl1pPr>
          </a:lstStyle>
          <a:p>
            <a:pPr>
              <a:defRPr/>
            </a:pPr>
            <a:fld id="{43222F6C-CC15-4A22-BC1F-75B789650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0" lang="ru-RU" sz="240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768B38-0E22-434C-8E66-112693CB8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78964-B85A-4840-B1EA-EC382882F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A080-76AE-4CC8-9B14-B5E194B9D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6A0A6-AB0D-4729-8615-5746BA89F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38100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695700"/>
            <a:ext cx="38100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2E3CA-9BE6-4B2F-9CFA-642FC465D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00695-17A8-4B0B-84ED-BE77B3A88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86B73-ED31-4A39-BFD5-48D4A8B71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341C0-695D-4AC0-9461-D2659C5E7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D9838-5EAC-4DBB-AF12-55977F977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8EDC6-9B9B-4BF5-BA67-32CEABFD5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9F63E-A4BD-4DDF-A404-4BE943235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A2CAA-987C-4824-89DF-34D6FD0E2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77253-23FA-453C-9298-0DB6270F9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DB329-0B88-4074-A315-D65434F99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smtClean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smtClean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smtClean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F9AAEEFE-F65B-4A73-8425-5250E2D34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0" lang="ru-RU" sz="240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41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48.bin"/><Relationship Id="rId4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image" Target="../media/image62.jpeg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10" Type="http://schemas.openxmlformats.org/officeDocument/2006/relationships/oleObject" Target="../embeddings/oleObject54.bin"/><Relationship Id="rId4" Type="http://schemas.openxmlformats.org/officeDocument/2006/relationships/image" Target="../media/image61.jpeg"/><Relationship Id="rId9" Type="http://schemas.openxmlformats.org/officeDocument/2006/relationships/oleObject" Target="../embeddings/oleObject5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55.bin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9.bin"/><Relationship Id="rId11" Type="http://schemas.openxmlformats.org/officeDocument/2006/relationships/oleObject" Target="../embeddings/oleObject64.bin"/><Relationship Id="rId5" Type="http://schemas.openxmlformats.org/officeDocument/2006/relationships/oleObject" Target="../embeddings/oleObject58.bin"/><Relationship Id="rId10" Type="http://schemas.openxmlformats.org/officeDocument/2006/relationships/oleObject" Target="../embeddings/oleObject63.bin"/><Relationship Id="rId4" Type="http://schemas.openxmlformats.org/officeDocument/2006/relationships/oleObject" Target="../embeddings/oleObject57.bin"/><Relationship Id="rId9" Type="http://schemas.openxmlformats.org/officeDocument/2006/relationships/oleObject" Target="../embeddings/oleObject6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7.bin"/><Relationship Id="rId5" Type="http://schemas.openxmlformats.org/officeDocument/2006/relationships/image" Target="../media/image83.gif"/><Relationship Id="rId4" Type="http://schemas.openxmlformats.org/officeDocument/2006/relationships/oleObject" Target="../embeddings/oleObject66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2.bin"/><Relationship Id="rId5" Type="http://schemas.openxmlformats.org/officeDocument/2006/relationships/oleObject" Target="../embeddings/oleObject71.bin"/><Relationship Id="rId4" Type="http://schemas.openxmlformats.org/officeDocument/2006/relationships/oleObject" Target="../embeddings/oleObject70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75.bin"/><Relationship Id="rId4" Type="http://schemas.openxmlformats.org/officeDocument/2006/relationships/oleObject" Target="../embeddings/oleObject7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79.bin"/><Relationship Id="rId5" Type="http://schemas.openxmlformats.org/officeDocument/2006/relationships/oleObject" Target="../embeddings/oleObject78.bin"/><Relationship Id="rId4" Type="http://schemas.openxmlformats.org/officeDocument/2006/relationships/oleObject" Target="../embeddings/oleObject7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83.bin"/><Relationship Id="rId5" Type="http://schemas.openxmlformats.org/officeDocument/2006/relationships/oleObject" Target="../embeddings/oleObject82.bin"/><Relationship Id="rId4" Type="http://schemas.openxmlformats.org/officeDocument/2006/relationships/oleObject" Target="../embeddings/oleObject81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88.bin"/><Relationship Id="rId5" Type="http://schemas.openxmlformats.org/officeDocument/2006/relationships/oleObject" Target="../embeddings/oleObject87.bin"/><Relationship Id="rId4" Type="http://schemas.openxmlformats.org/officeDocument/2006/relationships/oleObject" Target="../embeddings/oleObject86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91.bin"/><Relationship Id="rId4" Type="http://schemas.openxmlformats.org/officeDocument/2006/relationships/oleObject" Target="../embeddings/oleObject90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93.bin"/><Relationship Id="rId4" Type="http://schemas.openxmlformats.org/officeDocument/2006/relationships/oleObject" Target="../embeddings/oleObject92.bin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17.png"/><Relationship Id="rId4" Type="http://schemas.openxmlformats.org/officeDocument/2006/relationships/oleObject" Target="../embeddings/oleObject9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97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99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101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-saloon.ru/ru/comment.aspx?ItemID=5746" TargetMode="External"/><Relationship Id="rId2" Type="http://schemas.openxmlformats.org/officeDocument/2006/relationships/hyperlink" Target="http://www.art-saloon.ru/ru/set.aspx?SetID=11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thege.ru/or/ege/Main.html" TargetMode="External"/><Relationship Id="rId4" Type="http://schemas.openxmlformats.org/officeDocument/2006/relationships/hyperlink" Target="http://www.fantasianew.ru/category/piraty-i-korsary-papo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0" y="1533525"/>
            <a:ext cx="9144000" cy="3538538"/>
          </a:xfrm>
        </p:spPr>
        <p:txBody>
          <a:bodyPr/>
          <a:lstStyle/>
          <a:p>
            <a:pPr algn="ctr">
              <a:spcBef>
                <a:spcPts val="1200"/>
              </a:spcBef>
              <a:spcAft>
                <a:spcPts val="1200"/>
              </a:spcAft>
              <a:defRPr/>
            </a:pPr>
            <a:r>
              <a:rPr lang="ru-RU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Решение  заданий  </a:t>
            </a:r>
            <a:br>
              <a:rPr lang="ru-RU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</a:br>
            <a:r>
              <a:rPr lang="ru-RU" sz="6000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В</a:t>
            </a:r>
            <a:r>
              <a:rPr lang="en-US" sz="6000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1</a:t>
            </a:r>
            <a:r>
              <a:rPr lang="ru-RU" sz="6000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4 </a:t>
            </a:r>
            <a:r>
              <a:rPr lang="ru-RU" sz="6000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/>
            </a:r>
            <a:br>
              <a:rPr lang="ru-RU" sz="6000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</a:br>
            <a:r>
              <a:rPr lang="ru-RU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(задачи на движение)</a:t>
            </a:r>
            <a:br>
              <a:rPr lang="ru-RU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</a:br>
            <a:r>
              <a:rPr lang="ru-RU" sz="3200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по материалам открытого банка </a:t>
            </a:r>
            <a:br>
              <a:rPr lang="ru-RU" sz="3200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</a:br>
            <a:r>
              <a:rPr lang="ru-RU" sz="3200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задач ЕГЭ по математике </a:t>
            </a:r>
            <a:r>
              <a:rPr lang="ru-RU" sz="3200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2014 </a:t>
            </a:r>
            <a:r>
              <a:rPr lang="ru-RU" sz="3200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года</a:t>
            </a:r>
            <a:r>
              <a:rPr lang="en-US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/>
            </a:r>
            <a:br>
              <a:rPr lang="en-US" cap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</a:br>
            <a:endParaRPr lang="ru-RU" cap="none" dirty="0" smtClean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nguiatGothicC" pitchFamily="8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42888"/>
            <a:ext cx="770255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  <a:ea typeface="+mj-ea"/>
                <a:cs typeface="+mj-cs"/>
              </a:rPr>
              <a:t>МБОУ СОШ №5 – «Школа здоровья и развития»</a:t>
            </a:r>
          </a:p>
          <a:p>
            <a:pPr>
              <a:defRPr/>
            </a:pPr>
            <a:r>
              <a:rPr lang="ru-RU" sz="24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  <a:ea typeface="+mj-ea"/>
                <a:cs typeface="+mj-cs"/>
              </a:rPr>
              <a:t>г. Радужный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2750" y="6418263"/>
            <a:ext cx="50117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kern="0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  <a:ea typeface="+mj-ea"/>
                <a:cs typeface="+mj-cs"/>
              </a:rPr>
              <a:t>Автор: учитель математики Е.Ю. Семёнова</a:t>
            </a:r>
            <a:endParaRPr lang="ru-RU" sz="2000" b="1" dirty="0">
              <a:solidFill>
                <a:srgbClr val="0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№39443.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Теплоход проходит по течению реки до пункта назначения 247 км и после стоянки возвращается в пункт отправления. Найдите скорость течения, если скорость теплохода в неподвижной воде равна 16 км/ч, стоянка длится 7 часов, а в пункт отправления теплоход возвращается через 39 часов после отплытия из него. Ответ дайте в км/ч.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65084" y="2226733"/>
          <a:ext cx="8004307" cy="27432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400014"/>
                <a:gridCol w="1823850"/>
                <a:gridCol w="2861110"/>
                <a:gridCol w="91933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729393" y="2313000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94994" y="2321465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00260" y="4268800"/>
            <a:ext cx="853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247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674860" y="3362866"/>
            <a:ext cx="853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247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257264" y="3286668"/>
            <a:ext cx="1309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16 + </a:t>
            </a:r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endParaRPr lang="ru-RU" sz="3600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99928" y="2346866"/>
            <a:ext cx="1968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 · 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9" name="Правая фигурная скобка 58"/>
          <p:cNvSpPr/>
          <p:nvPr/>
        </p:nvSpPr>
        <p:spPr bwMode="auto">
          <a:xfrm flipV="1">
            <a:off x="6126763" y="3333220"/>
            <a:ext cx="372532" cy="1442855"/>
          </a:xfrm>
          <a:prstGeom prst="rightBrace">
            <a:avLst>
              <a:gd name="adj1" fmla="val 58334"/>
              <a:gd name="adj2" fmla="val 50000"/>
            </a:avLst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2" name="Прямоугольник 71"/>
          <p:cNvSpPr/>
          <p:nvPr/>
        </p:nvSpPr>
        <p:spPr>
          <a:xfrm>
            <a:off x="6432084" y="3693383"/>
            <a:ext cx="4924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Bookman Old Style" pitchFamily="18" charset="0"/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5" name="Прямоугольник с двумя скругленными противолежащими углами 74"/>
          <p:cNvSpPr/>
          <p:nvPr/>
        </p:nvSpPr>
        <p:spPr>
          <a:xfrm>
            <a:off x="6951134" y="3764960"/>
            <a:ext cx="2031999" cy="510778"/>
          </a:xfrm>
          <a:prstGeom prst="round2DiagRect">
            <a:avLst/>
          </a:prstGeom>
          <a:solidFill>
            <a:srgbClr val="F2CED2">
              <a:alpha val="50196"/>
            </a:srgb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39</a:t>
            </a:r>
            <a:r>
              <a:rPr lang="ru-RU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–</a:t>
            </a:r>
            <a:r>
              <a:rPr lang="ru-RU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7</a:t>
            </a:r>
            <a:r>
              <a:rPr lang="ru-RU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=</a:t>
            </a:r>
            <a:r>
              <a:rPr lang="ru-RU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32</a:t>
            </a:r>
            <a:r>
              <a:rPr lang="ru-RU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ч.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257264" y="4201068"/>
            <a:ext cx="1309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16 – </a:t>
            </a:r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endParaRPr lang="ru-RU" sz="3600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grpSp>
        <p:nvGrpSpPr>
          <p:cNvPr id="79" name="Группа 78"/>
          <p:cNvGrpSpPr/>
          <p:nvPr/>
        </p:nvGrpSpPr>
        <p:grpSpPr>
          <a:xfrm>
            <a:off x="2567142" y="5293266"/>
            <a:ext cx="4000192" cy="1027334"/>
            <a:chOff x="2352277" y="5183200"/>
            <a:chExt cx="4000192" cy="1027334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2352277" y="5183200"/>
              <a:ext cx="4000192" cy="1027334"/>
              <a:chOff x="4077230" y="3862400"/>
              <a:chExt cx="4000192" cy="1027334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406498" y="4082536"/>
                <a:ext cx="267092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+</a:t>
                </a:r>
                <a:r>
                  <a:rPr lang="en-US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              =</a:t>
                </a:r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 32</a:t>
                </a:r>
                <a:endParaRPr lang="ru-RU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4" name="Группа 25"/>
              <p:cNvGrpSpPr/>
              <p:nvPr/>
            </p:nvGrpSpPr>
            <p:grpSpPr>
              <a:xfrm>
                <a:off x="4077230" y="3862400"/>
                <a:ext cx="1309974" cy="1001933"/>
                <a:chOff x="4912479" y="4776799"/>
                <a:chExt cx="1309974" cy="1001933"/>
              </a:xfrm>
            </p:grpSpPr>
            <p:sp>
              <p:nvSpPr>
                <p:cNvPr id="65" name="Прямоугольник 64"/>
                <p:cNvSpPr/>
                <p:nvPr/>
              </p:nvSpPr>
              <p:spPr>
                <a:xfrm>
                  <a:off x="5234213" y="4776799"/>
                  <a:ext cx="85311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247</a:t>
                  </a:r>
                  <a:endParaRPr lang="ru-RU" sz="3600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66" name="Прямоугольник 65"/>
                <p:cNvSpPr/>
                <p:nvPr/>
              </p:nvSpPr>
              <p:spPr>
                <a:xfrm>
                  <a:off x="4912479" y="5132401"/>
                  <a:ext cx="1309974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16 + </a:t>
                  </a:r>
                  <a:r>
                    <a:rPr lang="ru-RU" sz="3600" i="1" dirty="0" err="1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х</a:t>
                  </a:r>
                  <a:endParaRPr lang="ru-RU" sz="36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endParaRPr>
                </a:p>
              </p:txBody>
            </p:sp>
          </p:grpSp>
          <p:grpSp>
            <p:nvGrpSpPr>
              <p:cNvPr id="5" name="Группа 27"/>
              <p:cNvGrpSpPr/>
              <p:nvPr/>
            </p:nvGrpSpPr>
            <p:grpSpPr>
              <a:xfrm>
                <a:off x="5812897" y="3879336"/>
                <a:ext cx="1587294" cy="1010398"/>
                <a:chOff x="5327345" y="4785268"/>
                <a:chExt cx="1587294" cy="1010398"/>
              </a:xfrm>
            </p:grpSpPr>
            <p:sp>
              <p:nvSpPr>
                <p:cNvPr id="62" name="Прямоугольник 61"/>
                <p:cNvSpPr/>
                <p:nvPr/>
              </p:nvSpPr>
              <p:spPr>
                <a:xfrm>
                  <a:off x="5632145" y="4785268"/>
                  <a:ext cx="85311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247</a:t>
                  </a:r>
                  <a:endParaRPr lang="ru-RU" sz="2800" i="1" dirty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endParaRPr>
                </a:p>
              </p:txBody>
            </p:sp>
            <p:sp>
              <p:nvSpPr>
                <p:cNvPr id="63" name="Прямоугольник 62"/>
                <p:cNvSpPr/>
                <p:nvPr/>
              </p:nvSpPr>
              <p:spPr>
                <a:xfrm>
                  <a:off x="5327345" y="5149335"/>
                  <a:ext cx="1587294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16</a:t>
                  </a:r>
                  <a:r>
                    <a:rPr lang="ru-RU" sz="3600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 – </a:t>
                  </a:r>
                  <a:r>
                    <a:rPr lang="ru-RU" sz="3600" i="1" dirty="0" err="1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х</a:t>
                  </a:r>
                  <a:r>
                    <a:rPr lang="ru-RU" sz="36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 </a:t>
                  </a:r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 </a:t>
                  </a:r>
                  <a:endParaRPr lang="ru-RU" sz="2800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64" name="Прямая соединительная линия 63"/>
                <p:cNvCxnSpPr/>
                <p:nvPr/>
              </p:nvCxnSpPr>
              <p:spPr bwMode="auto">
                <a:xfrm flipV="1">
                  <a:off x="5461000" y="5266265"/>
                  <a:ext cx="1173915" cy="3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cxnSp>
          <p:nvCxnSpPr>
            <p:cNvPr id="70" name="Прямая соединительная линия 69"/>
            <p:cNvCxnSpPr/>
            <p:nvPr/>
          </p:nvCxnSpPr>
          <p:spPr bwMode="auto">
            <a:xfrm flipV="1">
              <a:off x="2494399" y="5664200"/>
              <a:ext cx="1173915" cy="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3" name="Группа 72"/>
          <p:cNvGrpSpPr/>
          <p:nvPr/>
        </p:nvGrpSpPr>
        <p:grpSpPr>
          <a:xfrm>
            <a:off x="4816078" y="3159669"/>
            <a:ext cx="1309974" cy="984998"/>
            <a:chOff x="4816078" y="3159669"/>
            <a:chExt cx="1309974" cy="984998"/>
          </a:xfrm>
        </p:grpSpPr>
        <p:grpSp>
          <p:nvGrpSpPr>
            <p:cNvPr id="6" name="Группа 42"/>
            <p:cNvGrpSpPr/>
            <p:nvPr/>
          </p:nvGrpSpPr>
          <p:grpSpPr>
            <a:xfrm>
              <a:off x="4915159" y="3159669"/>
              <a:ext cx="1073023" cy="523220"/>
              <a:chOff x="5460999" y="4793734"/>
              <a:chExt cx="1798434" cy="523220"/>
            </a:xfrm>
          </p:grpSpPr>
          <p:sp>
            <p:nvSpPr>
              <p:cNvPr id="52" name="Прямоугольник 51"/>
              <p:cNvSpPr/>
              <p:nvPr/>
            </p:nvSpPr>
            <p:spPr>
              <a:xfrm>
                <a:off x="5637946" y="4793734"/>
                <a:ext cx="145120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247</a:t>
                </a:r>
                <a:endParaRPr lang="ru-RU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56" name="Прямая соединительная линия 55"/>
              <p:cNvCxnSpPr/>
              <p:nvPr/>
            </p:nvCxnSpPr>
            <p:spPr bwMode="auto">
              <a:xfrm flipV="1">
                <a:off x="5460999" y="5266264"/>
                <a:ext cx="1798434" cy="5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1" name="Прямоугольник 70"/>
            <p:cNvSpPr/>
            <p:nvPr/>
          </p:nvSpPr>
          <p:spPr>
            <a:xfrm>
              <a:off x="4816078" y="3498336"/>
              <a:ext cx="130997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16 + </a:t>
              </a:r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endParaRPr lang="ru-RU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</p:grpSp>
      <p:grpSp>
        <p:nvGrpSpPr>
          <p:cNvPr id="78" name="Группа 77"/>
          <p:cNvGrpSpPr/>
          <p:nvPr/>
        </p:nvGrpSpPr>
        <p:grpSpPr>
          <a:xfrm>
            <a:off x="4765277" y="4074069"/>
            <a:ext cx="1587294" cy="1010398"/>
            <a:chOff x="4240344" y="5352536"/>
            <a:chExt cx="1587294" cy="1010398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4545144" y="5352536"/>
              <a:ext cx="853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247</a:t>
              </a:r>
              <a:endParaRPr lang="ru-RU" sz="2800" i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4240344" y="5716603"/>
              <a:ext cx="158729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16</a:t>
              </a:r>
              <a:r>
                <a:rPr lang="ru-RU" sz="3600" dirty="0" smtClean="0">
                  <a:solidFill>
                    <a:schemeClr val="accent1">
                      <a:lumMod val="50000"/>
                    </a:schemeClr>
                  </a:solidFill>
                </a:rPr>
                <a:t> – </a:t>
              </a:r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r>
                <a:rPr lang="ru-RU" sz="36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</a:t>
              </a:r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</a:t>
              </a:r>
              <a:endParaRPr lang="ru-RU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77" name="Прямая соединительная линия 76"/>
            <p:cNvCxnSpPr/>
            <p:nvPr/>
          </p:nvCxnSpPr>
          <p:spPr bwMode="auto">
            <a:xfrm flipV="1">
              <a:off x="4373999" y="5833533"/>
              <a:ext cx="1173915" cy="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0" name="Группа 39"/>
          <p:cNvGrpSpPr/>
          <p:nvPr/>
        </p:nvGrpSpPr>
        <p:grpSpPr>
          <a:xfrm>
            <a:off x="5572877" y="2126733"/>
            <a:ext cx="1340670" cy="1069664"/>
            <a:chOff x="6690477" y="1754199"/>
            <a:chExt cx="1340670" cy="1069664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6690477" y="1974332"/>
              <a:ext cx="8363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t</a:t>
              </a:r>
              <a:r>
                <a:rPr lang="ru-RU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 = 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7595354" y="2177532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v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7596413" y="1754199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45" name="Прямая соединительная линия 44"/>
            <p:cNvCxnSpPr/>
            <p:nvPr/>
          </p:nvCxnSpPr>
          <p:spPr bwMode="auto">
            <a:xfrm flipV="1">
              <a:off x="7639178" y="2319866"/>
              <a:ext cx="387222" cy="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48" name="Рисунок 47" descr="Cartoon-Boat-1130908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1733" y="3944905"/>
            <a:ext cx="1320801" cy="999627"/>
          </a:xfrm>
          <a:prstGeom prst="rect">
            <a:avLst/>
          </a:prstGeom>
        </p:spPr>
      </p:pic>
      <p:pic>
        <p:nvPicPr>
          <p:cNvPr id="49" name="Рисунок 48" descr="Cartoon-Boat-1130908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77333" y="3038972"/>
            <a:ext cx="1320801" cy="999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55" grpId="0"/>
      <p:bldP spid="59" grpId="0" animBg="1"/>
      <p:bldP spid="72" grpId="0"/>
      <p:bldP spid="75" grpId="0" animBg="1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4868" y="375185"/>
            <a:ext cx="82343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x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 – собственная скорость теплохода,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где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0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,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тогда скорость теплохода по течению равна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16 +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км/ч, скорость теплохода против течения равна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16 –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км/ч. Зная, что теплоход был в пути 39 – 7 = 32 часа, имеем: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94966" y="5905999"/>
            <a:ext cx="17604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3.</a:t>
            </a:r>
          </a:p>
        </p:txBody>
      </p:sp>
      <p:graphicFrame>
        <p:nvGraphicFramePr>
          <p:cNvPr id="32" name="Object 22"/>
          <p:cNvGraphicFramePr>
            <a:graphicFrameLocks noChangeAspect="1"/>
          </p:cNvGraphicFramePr>
          <p:nvPr/>
        </p:nvGraphicFramePr>
        <p:xfrm>
          <a:off x="1983581" y="2870730"/>
          <a:ext cx="5167313" cy="430212"/>
        </p:xfrm>
        <a:graphic>
          <a:graphicData uri="http://schemas.openxmlformats.org/presentationml/2006/ole">
            <p:oleObj spid="_x0000_s89090" name="Формула" r:id="rId3" imgW="3035160" imgH="253800" progId="Equation.3">
              <p:embed/>
            </p:oleObj>
          </a:graphicData>
        </a:graphic>
      </p:graphicFrame>
      <p:graphicFrame>
        <p:nvGraphicFramePr>
          <p:cNvPr id="53279" name="Object 31"/>
          <p:cNvGraphicFramePr>
            <a:graphicFrameLocks noChangeAspect="1"/>
          </p:cNvGraphicFramePr>
          <p:nvPr/>
        </p:nvGraphicFramePr>
        <p:xfrm>
          <a:off x="4156869" y="3915834"/>
          <a:ext cx="820737" cy="344488"/>
        </p:xfrm>
        <a:graphic>
          <a:graphicData uri="http://schemas.openxmlformats.org/presentationml/2006/ole">
            <p:oleObj spid="_x0000_s89091" name="Формула" r:id="rId4" imgW="482400" imgH="203040" progId="Equation.3">
              <p:embed/>
            </p:oleObj>
          </a:graphicData>
        </a:graphic>
      </p:graphicFrame>
      <p:graphicFrame>
        <p:nvGraphicFramePr>
          <p:cNvPr id="53280" name="Object 32"/>
          <p:cNvGraphicFramePr>
            <a:graphicFrameLocks noChangeAspect="1"/>
          </p:cNvGraphicFramePr>
          <p:nvPr/>
        </p:nvGraphicFramePr>
        <p:xfrm>
          <a:off x="4091782" y="4387323"/>
          <a:ext cx="950912" cy="774700"/>
        </p:xfrm>
        <a:graphic>
          <a:graphicData uri="http://schemas.openxmlformats.org/presentationml/2006/ole">
            <p:oleObj spid="_x0000_s89092" name="Формула" r:id="rId5" imgW="558720" imgH="457200" progId="Equation.3">
              <p:embed/>
            </p:oleObj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078064" y="4729135"/>
            <a:ext cx="3740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– не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удовл-ет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условию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endParaRPr lang="ru-RU" dirty="0"/>
          </a:p>
        </p:txBody>
      </p:sp>
      <p:graphicFrame>
        <p:nvGraphicFramePr>
          <p:cNvPr id="36" name="Object 22"/>
          <p:cNvGraphicFramePr>
            <a:graphicFrameLocks noChangeAspect="1"/>
          </p:cNvGraphicFramePr>
          <p:nvPr/>
        </p:nvGraphicFramePr>
        <p:xfrm>
          <a:off x="2133600" y="2083859"/>
          <a:ext cx="4867275" cy="668338"/>
        </p:xfrm>
        <a:graphic>
          <a:graphicData uri="http://schemas.openxmlformats.org/presentationml/2006/ole">
            <p:oleObj spid="_x0000_s89093" name="Формула" r:id="rId6" imgW="2857320" imgH="393480" progId="Equation.3">
              <p:embed/>
            </p:oleObj>
          </a:graphicData>
        </a:graphic>
      </p:graphicFrame>
      <p:graphicFrame>
        <p:nvGraphicFramePr>
          <p:cNvPr id="80909" name="Object 32"/>
          <p:cNvGraphicFramePr>
            <a:graphicFrameLocks noChangeAspect="1"/>
          </p:cNvGraphicFramePr>
          <p:nvPr/>
        </p:nvGraphicFramePr>
        <p:xfrm>
          <a:off x="4198589" y="5302780"/>
          <a:ext cx="692150" cy="301625"/>
        </p:xfrm>
        <a:graphic>
          <a:graphicData uri="http://schemas.openxmlformats.org/presentationml/2006/ole">
            <p:oleObj spid="_x0000_s89094" name="Формула" r:id="rId7" imgW="406080" imgH="177480" progId="Equation.3">
              <p:embed/>
            </p:oleObj>
          </a:graphicData>
        </a:graphic>
      </p:graphicFrame>
      <p:graphicFrame>
        <p:nvGraphicFramePr>
          <p:cNvPr id="88071" name="Object 25"/>
          <p:cNvGraphicFramePr>
            <a:graphicFrameLocks noChangeAspect="1"/>
          </p:cNvGraphicFramePr>
          <p:nvPr/>
        </p:nvGraphicFramePr>
        <p:xfrm>
          <a:off x="3659188" y="3384552"/>
          <a:ext cx="1816100" cy="387350"/>
        </p:xfrm>
        <a:graphic>
          <a:graphicData uri="http://schemas.openxmlformats.org/presentationml/2006/ole">
            <p:oleObj spid="_x0000_s89095" name="Формула" r:id="rId8" imgW="10666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subSp spid="_x0000_s8909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>
                                            <p:subSp spid="_x0000_s89093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>
                                            <p:subSp spid="_x0000_s89093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subSp spid="_x0000_s89090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>
                                            <p:subSp spid="_x0000_s89090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>
                                            <p:subSp spid="_x0000_s89090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>
                                            <p:subSp spid="_x0000_s8909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79">
                                            <p:subSp spid="_x0000_s89091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79">
                                            <p:subSp spid="_x0000_s89091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>
                                            <p:subSp spid="_x0000_s8909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280">
                                            <p:subSp spid="_x0000_s89092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280">
                                            <p:subSp spid="_x0000_s89092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utoUpdateAnimBg="0"/>
      <p:bldP spid="3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" name="Таблица 99"/>
          <p:cNvGraphicFramePr>
            <a:graphicFrameLocks noGrp="1"/>
          </p:cNvGraphicFramePr>
          <p:nvPr/>
        </p:nvGraphicFramePr>
        <p:xfrm>
          <a:off x="565084" y="2463799"/>
          <a:ext cx="8004307" cy="27432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400014"/>
                <a:gridCol w="1823850"/>
                <a:gridCol w="2861110"/>
                <a:gridCol w="91933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23863" y="356556"/>
            <a:ext cx="8305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№40125.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Пристани A и B расположены на озере, расстояние между ними равно 390 км. Баржа отправилась с постоянной скоростью из A в B. На следующий день после прибытия она отправилась обратно со скоростью на 3 км/ч больше прежней, сделав по пути остановку на 9 часов. В результате она затратила на обратный путь столько же времени, сколько на путь из A в B. Найдите скорость баржи на пути из A в B. Ответ дайте в км/ч.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07" t="21994" r="3623" b="13470"/>
          <a:stretch>
            <a:fillRect/>
          </a:stretch>
        </p:blipFill>
        <p:spPr bwMode="auto">
          <a:xfrm>
            <a:off x="593148" y="3564465"/>
            <a:ext cx="2249898" cy="474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07" t="21994" r="3623" b="13470"/>
          <a:stretch>
            <a:fillRect/>
          </a:stretch>
        </p:blipFill>
        <p:spPr bwMode="auto">
          <a:xfrm flipH="1">
            <a:off x="635480" y="4445000"/>
            <a:ext cx="2249898" cy="474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Прямоугольник 100"/>
          <p:cNvSpPr/>
          <p:nvPr/>
        </p:nvSpPr>
        <p:spPr>
          <a:xfrm>
            <a:off x="3729393" y="2550066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7894994" y="2558531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7700260" y="4505866"/>
            <a:ext cx="853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390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7674860" y="3599932"/>
            <a:ext cx="853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390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3403601" y="3549135"/>
            <a:ext cx="99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endParaRPr lang="ru-RU" sz="3600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799928" y="2583932"/>
            <a:ext cx="1968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 · 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6186551" y="4421515"/>
            <a:ext cx="4924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Bookman Old Style" pitchFamily="18" charset="0"/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11" name="Прямоугольник с двумя скругленными противолежащими углами 110"/>
          <p:cNvSpPr/>
          <p:nvPr/>
        </p:nvSpPr>
        <p:spPr>
          <a:xfrm>
            <a:off x="6705601" y="4518492"/>
            <a:ext cx="728133" cy="510778"/>
          </a:xfrm>
          <a:prstGeom prst="round2DiagRect">
            <a:avLst/>
          </a:prstGeom>
          <a:solidFill>
            <a:srgbClr val="F2CED2">
              <a:alpha val="50196"/>
            </a:srgb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9</a:t>
            </a:r>
            <a:r>
              <a:rPr lang="ru-RU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ч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3335867" y="4429667"/>
            <a:ext cx="1231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+ 3</a:t>
            </a:r>
            <a:endParaRPr lang="ru-RU" sz="2800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grpSp>
        <p:nvGrpSpPr>
          <p:cNvPr id="113" name="Группа 78"/>
          <p:cNvGrpSpPr/>
          <p:nvPr/>
        </p:nvGrpSpPr>
        <p:grpSpPr>
          <a:xfrm>
            <a:off x="3017062" y="5369468"/>
            <a:ext cx="3759040" cy="1035796"/>
            <a:chOff x="2494399" y="5157803"/>
            <a:chExt cx="3759040" cy="1035796"/>
          </a:xfrm>
        </p:grpSpPr>
        <p:grpSp>
          <p:nvGrpSpPr>
            <p:cNvPr id="114" name="Группа 57"/>
            <p:cNvGrpSpPr/>
            <p:nvPr/>
          </p:nvGrpSpPr>
          <p:grpSpPr>
            <a:xfrm>
              <a:off x="2674011" y="5157803"/>
              <a:ext cx="3579428" cy="1035796"/>
              <a:chOff x="4398964" y="3837003"/>
              <a:chExt cx="3579428" cy="1035796"/>
            </a:xfrm>
          </p:grpSpPr>
          <p:sp>
            <p:nvSpPr>
              <p:cNvPr id="116" name="Прямоугольник 115"/>
              <p:cNvSpPr/>
              <p:nvPr/>
            </p:nvSpPr>
            <p:spPr>
              <a:xfrm>
                <a:off x="5424488" y="4006336"/>
                <a:ext cx="255390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=           </a:t>
                </a:r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+</a:t>
                </a:r>
                <a:r>
                  <a:rPr lang="ru-RU" sz="36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 </a:t>
                </a:r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9</a:t>
                </a:r>
                <a:endParaRPr lang="ru-RU" sz="2800" i="1" dirty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endParaRPr>
              </a:p>
            </p:txBody>
          </p:sp>
          <p:grpSp>
            <p:nvGrpSpPr>
              <p:cNvPr id="117" name="Группа 25"/>
              <p:cNvGrpSpPr/>
              <p:nvPr/>
            </p:nvGrpSpPr>
            <p:grpSpPr>
              <a:xfrm>
                <a:off x="4398964" y="3862400"/>
                <a:ext cx="853119" cy="1010399"/>
                <a:chOff x="5234213" y="4776799"/>
                <a:chExt cx="853119" cy="1010399"/>
              </a:xfrm>
            </p:grpSpPr>
            <p:sp>
              <p:nvSpPr>
                <p:cNvPr id="122" name="Прямоугольник 121"/>
                <p:cNvSpPr/>
                <p:nvPr/>
              </p:nvSpPr>
              <p:spPr>
                <a:xfrm>
                  <a:off x="5234213" y="4776799"/>
                  <a:ext cx="85311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390</a:t>
                  </a:r>
                  <a:endParaRPr lang="ru-RU" sz="3600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23" name="Прямоугольник 122"/>
                <p:cNvSpPr/>
                <p:nvPr/>
              </p:nvSpPr>
              <p:spPr>
                <a:xfrm>
                  <a:off x="5454345" y="5140867"/>
                  <a:ext cx="434734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3600" i="1" dirty="0" err="1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х</a:t>
                  </a:r>
                  <a:endPara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endParaRPr>
                </a:p>
              </p:txBody>
            </p:sp>
          </p:grpSp>
          <p:grpSp>
            <p:nvGrpSpPr>
              <p:cNvPr id="118" name="Группа 27"/>
              <p:cNvGrpSpPr/>
              <p:nvPr/>
            </p:nvGrpSpPr>
            <p:grpSpPr>
              <a:xfrm>
                <a:off x="5971952" y="3837003"/>
                <a:ext cx="1373152" cy="1027331"/>
                <a:chOff x="5486400" y="4742935"/>
                <a:chExt cx="1373152" cy="1027331"/>
              </a:xfrm>
            </p:grpSpPr>
            <p:sp>
              <p:nvSpPr>
                <p:cNvPr id="119" name="Прямоугольник 118"/>
                <p:cNvSpPr/>
                <p:nvPr/>
              </p:nvSpPr>
              <p:spPr>
                <a:xfrm>
                  <a:off x="5623678" y="4742935"/>
                  <a:ext cx="85311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390</a:t>
                  </a:r>
                  <a:endParaRPr lang="ru-RU" sz="2800" i="1" dirty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endParaRPr>
                </a:p>
              </p:txBody>
            </p:sp>
            <p:sp>
              <p:nvSpPr>
                <p:cNvPr id="120" name="Прямоугольник 119"/>
                <p:cNvSpPr/>
                <p:nvPr/>
              </p:nvSpPr>
              <p:spPr>
                <a:xfrm>
                  <a:off x="5496678" y="5123935"/>
                  <a:ext cx="1362874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3600" i="1" dirty="0" err="1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х</a:t>
                  </a:r>
                  <a:r>
                    <a:rPr lang="ru-RU" sz="36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 </a:t>
                  </a:r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+ 3</a:t>
                  </a:r>
                  <a:r>
                    <a:rPr lang="ru-RU" sz="36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 </a:t>
                  </a:r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 </a:t>
                  </a:r>
                  <a:endParaRPr lang="ru-RU" sz="2800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121" name="Прямая соединительная линия 120"/>
                <p:cNvCxnSpPr/>
                <p:nvPr/>
              </p:nvCxnSpPr>
              <p:spPr bwMode="auto">
                <a:xfrm flipV="1">
                  <a:off x="5486400" y="5232398"/>
                  <a:ext cx="1173915" cy="3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cxnSp>
          <p:nvCxnSpPr>
            <p:cNvPr id="115" name="Прямая соединительная линия 114"/>
            <p:cNvCxnSpPr/>
            <p:nvPr/>
          </p:nvCxnSpPr>
          <p:spPr bwMode="auto">
            <a:xfrm flipV="1">
              <a:off x="2494399" y="5664200"/>
              <a:ext cx="1173915" cy="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Группа 72"/>
          <p:cNvGrpSpPr/>
          <p:nvPr/>
        </p:nvGrpSpPr>
        <p:grpSpPr>
          <a:xfrm>
            <a:off x="5875868" y="3362868"/>
            <a:ext cx="865849" cy="993465"/>
            <a:chOff x="5020734" y="3159669"/>
            <a:chExt cx="865849" cy="993465"/>
          </a:xfrm>
        </p:grpSpPr>
        <p:grpSp>
          <p:nvGrpSpPr>
            <p:cNvPr id="125" name="Группа 42"/>
            <p:cNvGrpSpPr/>
            <p:nvPr/>
          </p:nvGrpSpPr>
          <p:grpSpPr>
            <a:xfrm>
              <a:off x="5020734" y="3159669"/>
              <a:ext cx="865849" cy="523220"/>
              <a:chOff x="5637946" y="4793734"/>
              <a:chExt cx="1451201" cy="523220"/>
            </a:xfrm>
          </p:grpSpPr>
          <p:sp>
            <p:nvSpPr>
              <p:cNvPr id="127" name="Прямоугольник 126"/>
              <p:cNvSpPr/>
              <p:nvPr/>
            </p:nvSpPr>
            <p:spPr>
              <a:xfrm>
                <a:off x="5637946" y="4793734"/>
                <a:ext cx="145120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390</a:t>
                </a:r>
                <a:endParaRPr lang="ru-RU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128" name="Прямая соединительная линия 127"/>
              <p:cNvCxnSpPr/>
              <p:nvPr/>
            </p:nvCxnSpPr>
            <p:spPr bwMode="auto">
              <a:xfrm flipV="1">
                <a:off x="5808230" y="5266266"/>
                <a:ext cx="1078477" cy="1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26" name="Прямоугольник 125"/>
            <p:cNvSpPr/>
            <p:nvPr/>
          </p:nvSpPr>
          <p:spPr>
            <a:xfrm>
              <a:off x="5208446" y="3506803"/>
              <a:ext cx="54213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</a:t>
              </a:r>
            </a:p>
          </p:txBody>
        </p:sp>
      </p:grpSp>
      <p:grpSp>
        <p:nvGrpSpPr>
          <p:cNvPr id="129" name="Группа 77"/>
          <p:cNvGrpSpPr/>
          <p:nvPr/>
        </p:nvGrpSpPr>
        <p:grpSpPr>
          <a:xfrm>
            <a:off x="5000532" y="4285735"/>
            <a:ext cx="1312237" cy="1010398"/>
            <a:chOff x="4373999" y="5352536"/>
            <a:chExt cx="1312237" cy="1010398"/>
          </a:xfrm>
        </p:grpSpPr>
        <p:sp>
          <p:nvSpPr>
            <p:cNvPr id="130" name="Прямоугольник 129"/>
            <p:cNvSpPr/>
            <p:nvPr/>
          </p:nvSpPr>
          <p:spPr>
            <a:xfrm>
              <a:off x="4545144" y="5352536"/>
              <a:ext cx="853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390</a:t>
              </a:r>
              <a:endParaRPr lang="ru-RU" sz="2800" i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4384277" y="5716603"/>
              <a:ext cx="13019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+ 3  </a:t>
              </a:r>
              <a:endParaRPr lang="ru-RU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132" name="Прямая соединительная линия 131"/>
            <p:cNvCxnSpPr/>
            <p:nvPr/>
          </p:nvCxnSpPr>
          <p:spPr bwMode="auto">
            <a:xfrm flipV="1">
              <a:off x="4373999" y="5833533"/>
              <a:ext cx="1173915" cy="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39" name="Прямая соединительная линия 138"/>
          <p:cNvCxnSpPr/>
          <p:nvPr/>
        </p:nvCxnSpPr>
        <p:spPr bwMode="auto">
          <a:xfrm>
            <a:off x="6307666" y="4224867"/>
            <a:ext cx="0" cy="330200"/>
          </a:xfrm>
          <a:prstGeom prst="line">
            <a:avLst/>
          </a:prstGeom>
          <a:noFill/>
          <a:ln w="127000" cap="flat" cmpd="dbl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0" name="Группа 39"/>
          <p:cNvGrpSpPr/>
          <p:nvPr/>
        </p:nvGrpSpPr>
        <p:grpSpPr>
          <a:xfrm>
            <a:off x="5589810" y="2363800"/>
            <a:ext cx="1340670" cy="1069664"/>
            <a:chOff x="6690477" y="1754199"/>
            <a:chExt cx="1340670" cy="1069664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6690477" y="1974332"/>
              <a:ext cx="8363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t</a:t>
              </a:r>
              <a:r>
                <a:rPr lang="ru-RU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 = 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7595354" y="2177532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v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7596413" y="1754199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45" name="Прямая соединительная линия 44"/>
            <p:cNvCxnSpPr/>
            <p:nvPr/>
          </p:nvCxnSpPr>
          <p:spPr bwMode="auto">
            <a:xfrm flipV="1">
              <a:off x="7639178" y="2319866"/>
              <a:ext cx="387222" cy="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7" grpId="0"/>
      <p:bldP spid="108" grpId="0"/>
      <p:bldP spid="110" grpId="0"/>
      <p:bldP spid="111" grpId="0" animBg="1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4868" y="375185"/>
            <a:ext cx="82343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x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 – на пути из A в B,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где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0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,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тогда скорость баржи на обратном пути (из В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в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А) равна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+ 3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км/ч. Зная, что она затратила на обратный путь столько же времени, сколько на путь из A в B, имеем: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91650" y="5711266"/>
            <a:ext cx="1951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10.</a:t>
            </a:r>
          </a:p>
        </p:txBody>
      </p:sp>
      <p:graphicFrame>
        <p:nvGraphicFramePr>
          <p:cNvPr id="32" name="Object 22"/>
          <p:cNvGraphicFramePr>
            <a:graphicFrameLocks noChangeAspect="1"/>
          </p:cNvGraphicFramePr>
          <p:nvPr/>
        </p:nvGraphicFramePr>
        <p:xfrm>
          <a:off x="2631282" y="2599266"/>
          <a:ext cx="3871912" cy="430213"/>
        </p:xfrm>
        <a:graphic>
          <a:graphicData uri="http://schemas.openxmlformats.org/presentationml/2006/ole">
            <p:oleObj spid="_x0000_s91138" name="Формула" r:id="rId3" imgW="2273040" imgH="253800" progId="Equation.3">
              <p:embed/>
            </p:oleObj>
          </a:graphicData>
        </a:graphic>
      </p:graphicFrame>
      <p:graphicFrame>
        <p:nvGraphicFramePr>
          <p:cNvPr id="53279" name="Object 31"/>
          <p:cNvGraphicFramePr>
            <a:graphicFrameLocks noChangeAspect="1"/>
          </p:cNvGraphicFramePr>
          <p:nvPr/>
        </p:nvGraphicFramePr>
        <p:xfrm>
          <a:off x="3510756" y="3662363"/>
          <a:ext cx="2112963" cy="344487"/>
        </p:xfrm>
        <a:graphic>
          <a:graphicData uri="http://schemas.openxmlformats.org/presentationml/2006/ole">
            <p:oleObj spid="_x0000_s91139" name="Формула" r:id="rId4" imgW="1244520" imgH="203040" progId="Equation.3">
              <p:embed/>
            </p:oleObj>
          </a:graphicData>
        </a:graphic>
      </p:graphicFrame>
      <p:graphicFrame>
        <p:nvGraphicFramePr>
          <p:cNvPr id="53280" name="Object 32"/>
          <p:cNvGraphicFramePr>
            <a:graphicFrameLocks noChangeAspect="1"/>
          </p:cNvGraphicFramePr>
          <p:nvPr/>
        </p:nvGraphicFramePr>
        <p:xfrm>
          <a:off x="4017963" y="4167188"/>
          <a:ext cx="1101725" cy="774700"/>
        </p:xfrm>
        <a:graphic>
          <a:graphicData uri="http://schemas.openxmlformats.org/presentationml/2006/ole">
            <p:oleObj spid="_x0000_s91140" name="Формула" r:id="rId5" imgW="647640" imgH="457200" progId="Equation.3">
              <p:embed/>
            </p:oleObj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069597" y="4509002"/>
            <a:ext cx="3740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– не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удовл-ет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условию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endParaRPr lang="ru-RU" dirty="0"/>
          </a:p>
        </p:txBody>
      </p:sp>
      <p:graphicFrame>
        <p:nvGraphicFramePr>
          <p:cNvPr id="36" name="Object 22"/>
          <p:cNvGraphicFramePr>
            <a:graphicFrameLocks noChangeAspect="1"/>
          </p:cNvGraphicFramePr>
          <p:nvPr/>
        </p:nvGraphicFramePr>
        <p:xfrm>
          <a:off x="2814638" y="1846263"/>
          <a:ext cx="3503612" cy="668337"/>
        </p:xfrm>
        <a:graphic>
          <a:graphicData uri="http://schemas.openxmlformats.org/presentationml/2006/ole">
            <p:oleObj spid="_x0000_s91141" name="Формула" r:id="rId6" imgW="2057400" imgH="393480" progId="Equation.3">
              <p:embed/>
            </p:oleObj>
          </a:graphicData>
        </a:graphic>
      </p:graphicFrame>
      <p:graphicFrame>
        <p:nvGraphicFramePr>
          <p:cNvPr id="80909" name="Object 32"/>
          <p:cNvGraphicFramePr>
            <a:graphicFrameLocks noChangeAspect="1"/>
          </p:cNvGraphicFramePr>
          <p:nvPr/>
        </p:nvGraphicFramePr>
        <p:xfrm>
          <a:off x="4156869" y="5082647"/>
          <a:ext cx="820737" cy="301625"/>
        </p:xfrm>
        <a:graphic>
          <a:graphicData uri="http://schemas.openxmlformats.org/presentationml/2006/ole">
            <p:oleObj spid="_x0000_s91142" name="Формула" r:id="rId7" imgW="482400" imgH="177480" progId="Equation.3">
              <p:embed/>
            </p:oleObj>
          </a:graphicData>
        </a:graphic>
      </p:graphicFrame>
      <p:graphicFrame>
        <p:nvGraphicFramePr>
          <p:cNvPr id="88071" name="Object 25"/>
          <p:cNvGraphicFramePr>
            <a:graphicFrameLocks noChangeAspect="1"/>
          </p:cNvGraphicFramePr>
          <p:nvPr/>
        </p:nvGraphicFramePr>
        <p:xfrm>
          <a:off x="3723482" y="3134254"/>
          <a:ext cx="1687512" cy="344487"/>
        </p:xfrm>
        <a:graphic>
          <a:graphicData uri="http://schemas.openxmlformats.org/presentationml/2006/ole">
            <p:oleObj spid="_x0000_s91143" name="Формула" r:id="rId8" imgW="9903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subSp spid="_x0000_s9114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>
                                            <p:subSp spid="_x0000_s91141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>
                                            <p:subSp spid="_x0000_s91141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subSp spid="_x0000_s91138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>
                                            <p:subSp spid="_x0000_s91138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>
                                            <p:subSp spid="_x0000_s91138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>
                                            <p:subSp spid="_x0000_s91139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79">
                                            <p:subSp spid="_x0000_s91139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79">
                                            <p:subSp spid="_x0000_s91139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>
                                            <p:subSp spid="_x0000_s91140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280">
                                            <p:subSp spid="_x0000_s91140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280">
                                            <p:subSp spid="_x0000_s91140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utoUpdateAnimBg="0"/>
      <p:bldP spid="3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№112457.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Из двух городов, расстояние между которыми равно 320 км, навстречу друг другу одновременно выехали два автомобиля. Через сколько часов автомобили встретятся, если их скорости равны 75 км/ч и 85 км/ч?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84" t="11908" r="3734" b="7870"/>
          <a:stretch>
            <a:fillRect/>
          </a:stretch>
        </p:blipFill>
        <p:spPr bwMode="auto">
          <a:xfrm>
            <a:off x="7726507" y="1892040"/>
            <a:ext cx="1578360" cy="71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15" t="15205" r="4416" b="7132"/>
          <a:stretch>
            <a:fillRect/>
          </a:stretch>
        </p:blipFill>
        <p:spPr bwMode="auto">
          <a:xfrm flipH="1">
            <a:off x="-245534" y="2352624"/>
            <a:ext cx="1527455" cy="7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Прямоугольник 58"/>
          <p:cNvSpPr/>
          <p:nvPr/>
        </p:nvSpPr>
        <p:spPr>
          <a:xfrm>
            <a:off x="457994" y="3838052"/>
            <a:ext cx="823436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t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ч – время движения автомобилей до встречи. Первый автомобиль пройдет расстояние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75t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км, а второй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–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85t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км. Зная, что расстояние, пройденное автомобилями равно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320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км, имеем:</a:t>
            </a:r>
          </a:p>
          <a:p>
            <a:pPr lvl="0" algn="ctr">
              <a:spcBef>
                <a:spcPts val="0"/>
              </a:spcBef>
            </a:pP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75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t + 85 t = 320</a:t>
            </a:r>
          </a:p>
          <a:p>
            <a:pPr lvl="0" algn="ctr">
              <a:spcBef>
                <a:spcPts val="0"/>
              </a:spcBef>
            </a:pP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160 t = 320</a:t>
            </a:r>
          </a:p>
          <a:p>
            <a:pPr lvl="0" algn="ctr">
              <a:spcBef>
                <a:spcPts val="0"/>
              </a:spcBef>
            </a:pP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t = 2</a:t>
            </a:r>
            <a:endParaRPr lang="ru-RU" sz="2000" i="1" dirty="0" smtClean="0">
              <a:solidFill>
                <a:prstClr val="black"/>
              </a:solidFill>
              <a:latin typeface="Bookman Old Style" pitchFamily="18" charset="0"/>
            </a:endParaRPr>
          </a:p>
          <a:p>
            <a:pPr lvl="0" algn="ctr">
              <a:spcBef>
                <a:spcPts val="0"/>
              </a:spcBef>
            </a:pP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2.</a:t>
            </a:r>
            <a:endParaRPr lang="en-US" sz="24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grpSp>
        <p:nvGrpSpPr>
          <p:cNvPr id="72" name="Группа 71"/>
          <p:cNvGrpSpPr/>
          <p:nvPr/>
        </p:nvGrpSpPr>
        <p:grpSpPr>
          <a:xfrm>
            <a:off x="3802857" y="1888066"/>
            <a:ext cx="281251" cy="711200"/>
            <a:chOff x="4909344" y="1253066"/>
            <a:chExt cx="281251" cy="711200"/>
          </a:xfrm>
        </p:grpSpPr>
        <p:sp>
          <p:nvSpPr>
            <p:cNvPr id="68" name="Равнобедренный треугольник 67"/>
            <p:cNvSpPr/>
            <p:nvPr/>
          </p:nvSpPr>
          <p:spPr bwMode="auto">
            <a:xfrm rot="5400000">
              <a:off x="4905640" y="1310748"/>
              <a:ext cx="341310" cy="228600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 bwMode="auto">
            <a:xfrm>
              <a:off x="4909344" y="1253066"/>
              <a:ext cx="45719" cy="711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74" name="Правая фигурная скобка 73"/>
          <p:cNvSpPr/>
          <p:nvPr/>
        </p:nvSpPr>
        <p:spPr bwMode="auto">
          <a:xfrm rot="5400000" flipV="1">
            <a:off x="4388909" y="-678219"/>
            <a:ext cx="372532" cy="7890934"/>
          </a:xfrm>
          <a:prstGeom prst="rightBrace">
            <a:avLst>
              <a:gd name="adj1" fmla="val 58334"/>
              <a:gd name="adj2" fmla="val 50000"/>
            </a:avLst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5" name="Прямоугольник 74"/>
          <p:cNvSpPr/>
          <p:nvPr/>
        </p:nvSpPr>
        <p:spPr>
          <a:xfrm>
            <a:off x="4148615" y="3371333"/>
            <a:ext cx="853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Bookman Old Style" pitchFamily="18" charset="0"/>
              </a:rPr>
              <a:t>3</a:t>
            </a:r>
            <a:r>
              <a:rPr lang="en-US" sz="2800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sz="2800" i="1" dirty="0" smtClean="0">
                <a:solidFill>
                  <a:srgbClr val="C00000"/>
                </a:solidFill>
                <a:latin typeface="Bookman Old Style" pitchFamily="18" charset="0"/>
              </a:rPr>
              <a:t>0</a:t>
            </a:r>
            <a:endParaRPr lang="ru-RU" sz="2800" dirty="0">
              <a:solidFill>
                <a:srgbClr val="C00000"/>
              </a:solidFill>
            </a:endParaRPr>
          </a:p>
        </p:txBody>
      </p:sp>
      <p:grpSp>
        <p:nvGrpSpPr>
          <p:cNvPr id="80" name="Группа 79"/>
          <p:cNvGrpSpPr/>
          <p:nvPr/>
        </p:nvGrpSpPr>
        <p:grpSpPr>
          <a:xfrm>
            <a:off x="341007" y="1500202"/>
            <a:ext cx="1208393" cy="430198"/>
            <a:chOff x="324074" y="1593335"/>
            <a:chExt cx="1208393" cy="430198"/>
          </a:xfrm>
        </p:grpSpPr>
        <p:sp>
          <p:nvSpPr>
            <p:cNvPr id="76" name="Прямоугольник 75"/>
            <p:cNvSpPr/>
            <p:nvPr/>
          </p:nvSpPr>
          <p:spPr>
            <a:xfrm>
              <a:off x="324074" y="1593335"/>
              <a:ext cx="11993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i="1" dirty="0" smtClean="0">
                  <a:solidFill>
                    <a:srgbClr val="C00000"/>
                  </a:solidFill>
                  <a:latin typeface="+mn-lt"/>
                </a:rPr>
                <a:t>75 км/ч </a:t>
              </a:r>
              <a:endParaRPr lang="ru-RU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78" name="Стрелка вправо 77"/>
            <p:cNvSpPr/>
            <p:nvPr/>
          </p:nvSpPr>
          <p:spPr bwMode="auto">
            <a:xfrm>
              <a:off x="414867" y="1930399"/>
              <a:ext cx="1117600" cy="93134"/>
            </a:xfrm>
            <a:prstGeom prst="rightArrow">
              <a:avLst/>
            </a:prstGeom>
            <a:solidFill>
              <a:srgbClr val="C00000">
                <a:alpha val="69804"/>
              </a:srgbClr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7636933" y="1525601"/>
            <a:ext cx="1244040" cy="404798"/>
            <a:chOff x="7611533" y="1246201"/>
            <a:chExt cx="1244040" cy="404798"/>
          </a:xfrm>
        </p:grpSpPr>
        <p:sp>
          <p:nvSpPr>
            <p:cNvPr id="77" name="Прямоугольник 76"/>
            <p:cNvSpPr/>
            <p:nvPr/>
          </p:nvSpPr>
          <p:spPr>
            <a:xfrm>
              <a:off x="7656206" y="1246201"/>
              <a:ext cx="11993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>
                  <a:solidFill>
                    <a:srgbClr val="C00000"/>
                  </a:solidFill>
                  <a:latin typeface="+mn-lt"/>
                </a:rPr>
                <a:t>8</a:t>
              </a:r>
              <a:r>
                <a:rPr lang="ru-RU" i="1" dirty="0" smtClean="0">
                  <a:solidFill>
                    <a:srgbClr val="C00000"/>
                  </a:solidFill>
                  <a:latin typeface="+mn-lt"/>
                </a:rPr>
                <a:t>5 км/ч </a:t>
              </a:r>
              <a:endParaRPr lang="ru-RU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79" name="Стрелка вправо 78"/>
            <p:cNvSpPr/>
            <p:nvPr/>
          </p:nvSpPr>
          <p:spPr bwMode="auto">
            <a:xfrm flipH="1">
              <a:off x="7611533" y="1557865"/>
              <a:ext cx="1117600" cy="93134"/>
            </a:xfrm>
            <a:prstGeom prst="rightArrow">
              <a:avLst/>
            </a:prstGeom>
            <a:solidFill>
              <a:srgbClr val="C00000">
                <a:alpha val="69804"/>
              </a:srgbClr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8474 1.11111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-0.84497 0.00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№112517.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Из городов A и B, расстояние между которыми равно 300 км, навстречу друг другу одновременно выехали два автомобиля и встретились через 2 часа на расстоянии 180 км от города B. Найдите скорость автомобиля, выехавшего из города A. Ответ дайте в км/ч.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84" t="11908" r="3734" b="7870"/>
          <a:stretch>
            <a:fillRect/>
          </a:stretch>
        </p:blipFill>
        <p:spPr bwMode="auto">
          <a:xfrm>
            <a:off x="7734973" y="2162973"/>
            <a:ext cx="1578360" cy="71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15" t="15205" r="4416" b="7132"/>
          <a:stretch>
            <a:fillRect/>
          </a:stretch>
        </p:blipFill>
        <p:spPr bwMode="auto">
          <a:xfrm flipH="1">
            <a:off x="-135468" y="1776890"/>
            <a:ext cx="1527455" cy="7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Прямоугольник 58"/>
          <p:cNvSpPr/>
          <p:nvPr/>
        </p:nvSpPr>
        <p:spPr>
          <a:xfrm>
            <a:off x="457994" y="4168252"/>
            <a:ext cx="823436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 – скорость движения автомобиля, выехавшего из города А. Расстояние, которое он проехал до встречи равно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300 – 180 = 120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км. Зная, что время движения автомобилей до встречи равно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ч, имеем:</a:t>
            </a:r>
          </a:p>
          <a:p>
            <a:pPr lvl="0" algn="ctr">
              <a:spcBef>
                <a:spcPts val="0"/>
              </a:spcBef>
            </a:pP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2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=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1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20</a:t>
            </a:r>
          </a:p>
          <a:p>
            <a:pPr lvl="0" algn="ctr">
              <a:spcBef>
                <a:spcPts val="0"/>
              </a:spcBef>
            </a:pP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=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60</a:t>
            </a:r>
          </a:p>
          <a:p>
            <a:pPr lvl="0" algn="ctr">
              <a:spcBef>
                <a:spcPts val="0"/>
              </a:spcBef>
            </a:pP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60.</a:t>
            </a:r>
            <a:endParaRPr lang="en-US" sz="24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grpSp>
        <p:nvGrpSpPr>
          <p:cNvPr id="2" name="Группа 71"/>
          <p:cNvGrpSpPr/>
          <p:nvPr/>
        </p:nvGrpSpPr>
        <p:grpSpPr>
          <a:xfrm>
            <a:off x="3828257" y="1972733"/>
            <a:ext cx="281251" cy="711200"/>
            <a:chOff x="4909344" y="1253066"/>
            <a:chExt cx="281251" cy="711200"/>
          </a:xfrm>
        </p:grpSpPr>
        <p:sp>
          <p:nvSpPr>
            <p:cNvPr id="68" name="Равнобедренный треугольник 67"/>
            <p:cNvSpPr/>
            <p:nvPr/>
          </p:nvSpPr>
          <p:spPr bwMode="auto">
            <a:xfrm rot="5400000">
              <a:off x="4905640" y="1310748"/>
              <a:ext cx="341310" cy="228600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 bwMode="auto">
            <a:xfrm>
              <a:off x="4909344" y="1253066"/>
              <a:ext cx="45719" cy="711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23666" y="3233382"/>
            <a:ext cx="8503017" cy="813571"/>
            <a:chOff x="330148" y="3080982"/>
            <a:chExt cx="8503017" cy="813571"/>
          </a:xfrm>
        </p:grpSpPr>
        <p:sp>
          <p:nvSpPr>
            <p:cNvPr id="74" name="Правая фигурная скобка 73"/>
            <p:cNvSpPr/>
            <p:nvPr/>
          </p:nvSpPr>
          <p:spPr bwMode="auto">
            <a:xfrm rot="5400000" flipV="1">
              <a:off x="4388909" y="-678219"/>
              <a:ext cx="372532" cy="7890934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4148615" y="3371333"/>
              <a:ext cx="853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rgbClr val="C00000"/>
                  </a:solidFill>
                  <a:latin typeface="Bookman Old Style" pitchFamily="18" charset="0"/>
                </a:rPr>
                <a:t>300</a:t>
              </a:r>
              <a:endParaRPr lang="ru-RU" sz="2800" dirty="0">
                <a:solidFill>
                  <a:srgbClr val="C00000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30148" y="3117334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А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8390415" y="3134267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В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869270" y="2708451"/>
            <a:ext cx="4685242" cy="788168"/>
            <a:chOff x="3843870" y="2699984"/>
            <a:chExt cx="4685242" cy="788168"/>
          </a:xfrm>
        </p:grpSpPr>
        <p:sp>
          <p:nvSpPr>
            <p:cNvPr id="22" name="Правая фигурная скобка 21"/>
            <p:cNvSpPr/>
            <p:nvPr/>
          </p:nvSpPr>
          <p:spPr bwMode="auto">
            <a:xfrm rot="5400000" flipV="1">
              <a:off x="6004015" y="539839"/>
              <a:ext cx="364951" cy="4685242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748815" y="2964932"/>
              <a:ext cx="853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rgbClr val="C00000"/>
                  </a:solidFill>
                  <a:latin typeface="Bookman Old Style" pitchFamily="18" charset="0"/>
                </a:rPr>
                <a:t>180</a:t>
              </a:r>
              <a:endParaRPr lang="ru-RU" sz="2800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8474 1.11111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-0.84497 0.00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№113079.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Расстояние между городами A и B равно 450 км. Из города A в город B выехал первый автомобиль, а через час после этого навстречу ему из города B выехал со скоростью 70 км/ч второй автомобиль. Найдите скорость первого автомобиля, если автомобили встретились на расстоянии 240 км от города A. Ответ дайте в км/ч.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84" t="11908" r="3734" b="7870"/>
          <a:stretch>
            <a:fillRect/>
          </a:stretch>
        </p:blipFill>
        <p:spPr bwMode="auto">
          <a:xfrm>
            <a:off x="7734973" y="2061373"/>
            <a:ext cx="1578360" cy="71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15" t="15205" r="4416" b="7132"/>
          <a:stretch>
            <a:fillRect/>
          </a:stretch>
        </p:blipFill>
        <p:spPr bwMode="auto">
          <a:xfrm flipH="1">
            <a:off x="-135468" y="2293356"/>
            <a:ext cx="1527455" cy="7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Прямоугольник 58"/>
          <p:cNvSpPr/>
          <p:nvPr/>
        </p:nvSpPr>
        <p:spPr>
          <a:xfrm>
            <a:off x="459582" y="3894078"/>
            <a:ext cx="82343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 – скорость движения автомобиля, выехавшего из города А. Расстояние, которое проехал до встречи второй автомобиль равно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450 – 240 = 210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км.</a:t>
            </a:r>
          </a:p>
          <a:p>
            <a:pPr lvl="0" algn="just">
              <a:spcBef>
                <a:spcPts val="0"/>
              </a:spcBef>
            </a:pP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Значит, время его движения равно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210 : 70 = 3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ч. Т.е. первый автомобиль был в пути на 1 час дольше –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4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ч, и проехал расстояние в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240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км, имеем: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grpSp>
        <p:nvGrpSpPr>
          <p:cNvPr id="2" name="Группа 71"/>
          <p:cNvGrpSpPr/>
          <p:nvPr/>
        </p:nvGrpSpPr>
        <p:grpSpPr>
          <a:xfrm>
            <a:off x="5318390" y="1981200"/>
            <a:ext cx="281251" cy="711200"/>
            <a:chOff x="4909344" y="1253066"/>
            <a:chExt cx="281251" cy="711200"/>
          </a:xfrm>
        </p:grpSpPr>
        <p:sp>
          <p:nvSpPr>
            <p:cNvPr id="68" name="Равнобедренный треугольник 67"/>
            <p:cNvSpPr/>
            <p:nvPr/>
          </p:nvSpPr>
          <p:spPr bwMode="auto">
            <a:xfrm rot="5400000">
              <a:off x="4905640" y="1310748"/>
              <a:ext cx="341310" cy="228600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 bwMode="auto">
            <a:xfrm>
              <a:off x="4909344" y="1253066"/>
              <a:ext cx="45719" cy="711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3" name="Группа 23"/>
          <p:cNvGrpSpPr/>
          <p:nvPr/>
        </p:nvGrpSpPr>
        <p:grpSpPr>
          <a:xfrm>
            <a:off x="323666" y="3233382"/>
            <a:ext cx="8503017" cy="813571"/>
            <a:chOff x="330148" y="3080982"/>
            <a:chExt cx="8503017" cy="813571"/>
          </a:xfrm>
        </p:grpSpPr>
        <p:sp>
          <p:nvSpPr>
            <p:cNvPr id="74" name="Правая фигурная скобка 73"/>
            <p:cNvSpPr/>
            <p:nvPr/>
          </p:nvSpPr>
          <p:spPr bwMode="auto">
            <a:xfrm rot="5400000" flipV="1">
              <a:off x="4388909" y="-678219"/>
              <a:ext cx="372532" cy="7890934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4148615" y="3371333"/>
              <a:ext cx="853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rgbClr val="C00000"/>
                  </a:solidFill>
                  <a:latin typeface="Bookman Old Style" pitchFamily="18" charset="0"/>
                </a:rPr>
                <a:t>450</a:t>
              </a:r>
              <a:endParaRPr lang="ru-RU" sz="2800" dirty="0">
                <a:solidFill>
                  <a:srgbClr val="C00000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30148" y="3117334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А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8390415" y="3134267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В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" name="Группа 24"/>
          <p:cNvGrpSpPr/>
          <p:nvPr/>
        </p:nvGrpSpPr>
        <p:grpSpPr>
          <a:xfrm>
            <a:off x="635003" y="2716918"/>
            <a:ext cx="4685242" cy="788168"/>
            <a:chOff x="3843870" y="2699984"/>
            <a:chExt cx="4685242" cy="788168"/>
          </a:xfrm>
        </p:grpSpPr>
        <p:sp>
          <p:nvSpPr>
            <p:cNvPr id="22" name="Правая фигурная скобка 21"/>
            <p:cNvSpPr/>
            <p:nvPr/>
          </p:nvSpPr>
          <p:spPr bwMode="auto">
            <a:xfrm rot="5400000" flipV="1">
              <a:off x="6004015" y="539839"/>
              <a:ext cx="364951" cy="4685242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748815" y="2964932"/>
              <a:ext cx="853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rgbClr val="C00000"/>
                  </a:solidFill>
                  <a:latin typeface="Bookman Old Style" pitchFamily="18" charset="0"/>
                </a:rPr>
                <a:t>240</a:t>
              </a:r>
              <a:endParaRPr lang="ru-RU" sz="28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7687732" y="1635668"/>
            <a:ext cx="1244040" cy="404798"/>
            <a:chOff x="7611533" y="1246201"/>
            <a:chExt cx="1244040" cy="404798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7656206" y="1246201"/>
              <a:ext cx="11993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i="1" dirty="0" smtClean="0">
                  <a:solidFill>
                    <a:srgbClr val="C00000"/>
                  </a:solidFill>
                  <a:latin typeface="+mn-lt"/>
                </a:rPr>
                <a:t>70 км/ч </a:t>
              </a:r>
              <a:endParaRPr lang="ru-RU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6" name="Стрелка вправо 25"/>
            <p:cNvSpPr/>
            <p:nvPr/>
          </p:nvSpPr>
          <p:spPr bwMode="auto">
            <a:xfrm flipH="1">
              <a:off x="7611533" y="1557865"/>
              <a:ext cx="1117600" cy="93134"/>
            </a:xfrm>
            <a:prstGeom prst="rightArrow">
              <a:avLst/>
            </a:prstGeom>
            <a:solidFill>
              <a:srgbClr val="C00000">
                <a:alpha val="69804"/>
              </a:srgbClr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3433763" y="5744402"/>
            <a:ext cx="228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4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=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24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</a:p>
          <a:p>
            <a:pPr lvl="0" algn="ctr">
              <a:spcBef>
                <a:spcPts val="0"/>
              </a:spcBef>
            </a:pP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=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60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601175" y="6396335"/>
            <a:ext cx="195117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60.</a:t>
            </a:r>
            <a:endParaRPr lang="en-US" sz="24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8474 1.11111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72222E-6 3.33333E-6 L -0.84497 0.00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№113079.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Из городов A и B навстречу друг другу выехали мотоциклист и велосипедист. Мотоциклист приехал в B на 3 часа раньше, чем велосипедист приехал в A, а встретились они через 48 минут после выезда. Сколько часов затратил на путь из B в A велосипедист?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" name="Группа 71"/>
          <p:cNvGrpSpPr/>
          <p:nvPr/>
        </p:nvGrpSpPr>
        <p:grpSpPr>
          <a:xfrm>
            <a:off x="6156590" y="1955800"/>
            <a:ext cx="281251" cy="711200"/>
            <a:chOff x="4909344" y="1253066"/>
            <a:chExt cx="281251" cy="711200"/>
          </a:xfrm>
        </p:grpSpPr>
        <p:sp>
          <p:nvSpPr>
            <p:cNvPr id="68" name="Равнобедренный треугольник 67"/>
            <p:cNvSpPr/>
            <p:nvPr/>
          </p:nvSpPr>
          <p:spPr bwMode="auto">
            <a:xfrm rot="5400000">
              <a:off x="4905640" y="1310748"/>
              <a:ext cx="341310" cy="228600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 bwMode="auto">
            <a:xfrm>
              <a:off x="4909344" y="1253066"/>
              <a:ext cx="45719" cy="711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3" name="Группа 23"/>
          <p:cNvGrpSpPr/>
          <p:nvPr/>
        </p:nvGrpSpPr>
        <p:grpSpPr>
          <a:xfrm>
            <a:off x="323666" y="3047116"/>
            <a:ext cx="8503017" cy="813571"/>
            <a:chOff x="330148" y="3080982"/>
            <a:chExt cx="8503017" cy="813571"/>
          </a:xfrm>
        </p:grpSpPr>
        <p:sp>
          <p:nvSpPr>
            <p:cNvPr id="74" name="Правая фигурная скобка 73"/>
            <p:cNvSpPr/>
            <p:nvPr/>
          </p:nvSpPr>
          <p:spPr bwMode="auto">
            <a:xfrm rot="5400000" flipV="1">
              <a:off x="4388909" y="-678219"/>
              <a:ext cx="372532" cy="7890934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4374709" y="3371333"/>
              <a:ext cx="43633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30148" y="3117334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А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8390415" y="3134267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В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5413375" y="2600865"/>
            <a:ext cx="15462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Bookman Old Style" pitchFamily="18" charset="0"/>
              </a:rPr>
              <a:t>48 мин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48" t="15630" r="8071" b="7728"/>
          <a:stretch>
            <a:fillRect/>
          </a:stretch>
        </p:blipFill>
        <p:spPr bwMode="auto">
          <a:xfrm flipH="1">
            <a:off x="7850520" y="1591732"/>
            <a:ext cx="1047946" cy="103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09" t="12963" r="6008" b="7239"/>
          <a:stretch>
            <a:fillRect/>
          </a:stretch>
        </p:blipFill>
        <p:spPr bwMode="auto">
          <a:xfrm>
            <a:off x="0" y="1888067"/>
            <a:ext cx="1424221" cy="1159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605763" y="3852332"/>
          <a:ext cx="7938823" cy="24688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400014"/>
                <a:gridCol w="1823850"/>
                <a:gridCol w="2861110"/>
                <a:gridCol w="85384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en-US" dirty="0" smtClean="0"/>
                    </a:p>
                    <a:p>
                      <a:endParaRPr lang="ru-RU" dirty="0" smtClean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" name="Прямоугольник 32"/>
          <p:cNvSpPr/>
          <p:nvPr/>
        </p:nvSpPr>
        <p:spPr>
          <a:xfrm>
            <a:off x="3762730" y="3811599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141863" y="3803132"/>
            <a:ext cx="3882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902931" y="3803132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720396" y="5479534"/>
            <a:ext cx="4619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y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902931" y="5477934"/>
            <a:ext cx="434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s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809797" y="4639733"/>
            <a:ext cx="589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s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742641" y="4590534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807865" y="3836999"/>
            <a:ext cx="1968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 · 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2" name="Выгнутая вправо стрелка 51"/>
          <p:cNvSpPr/>
          <p:nvPr/>
        </p:nvSpPr>
        <p:spPr bwMode="auto">
          <a:xfrm flipV="1">
            <a:off x="5827783" y="4869201"/>
            <a:ext cx="372532" cy="1111787"/>
          </a:xfrm>
          <a:prstGeom prst="curvedLeftArrow">
            <a:avLst>
              <a:gd name="adj1" fmla="val 17949"/>
              <a:gd name="adj2" fmla="val 50000"/>
              <a:gd name="adj3" fmla="val 32017"/>
            </a:avLst>
          </a:prstGeom>
          <a:solidFill>
            <a:srgbClr val="C00000">
              <a:alpha val="69804"/>
            </a:srgb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3" name="Прямоугольник 52"/>
          <p:cNvSpPr/>
          <p:nvPr/>
        </p:nvSpPr>
        <p:spPr>
          <a:xfrm>
            <a:off x="6219889" y="4997248"/>
            <a:ext cx="441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</a:rPr>
              <a:t>–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4" name="Прямоугольник с двумя скругленными противолежащими углами 53"/>
          <p:cNvSpPr/>
          <p:nvPr/>
        </p:nvSpPr>
        <p:spPr>
          <a:xfrm>
            <a:off x="6730823" y="5136559"/>
            <a:ext cx="787048" cy="578882"/>
          </a:xfrm>
          <a:prstGeom prst="round2DiagRect">
            <a:avLst/>
          </a:prstGeom>
          <a:solidFill>
            <a:srgbClr val="F2CED2">
              <a:alpha val="50196"/>
            </a:srgb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Bookman Old Style" pitchFamily="18" charset="0"/>
              </a:rPr>
              <a:t>3 ч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09" t="12963" r="6008" b="7239"/>
          <a:stretch>
            <a:fillRect/>
          </a:stretch>
        </p:blipFill>
        <p:spPr bwMode="auto">
          <a:xfrm>
            <a:off x="1263248" y="4529667"/>
            <a:ext cx="1049973" cy="85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48" t="15630" r="8071" b="7728"/>
          <a:stretch>
            <a:fillRect/>
          </a:stretch>
        </p:blipFill>
        <p:spPr bwMode="auto">
          <a:xfrm flipH="1">
            <a:off x="1422837" y="5435601"/>
            <a:ext cx="837762" cy="829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2" name="Группа 61"/>
          <p:cNvGrpSpPr/>
          <p:nvPr/>
        </p:nvGrpSpPr>
        <p:grpSpPr>
          <a:xfrm>
            <a:off x="5129214" y="4387335"/>
            <a:ext cx="446617" cy="1063316"/>
            <a:chOff x="5412012" y="4683667"/>
            <a:chExt cx="748550" cy="1063316"/>
          </a:xfrm>
        </p:grpSpPr>
        <p:sp>
          <p:nvSpPr>
            <p:cNvPr id="63" name="Прямоугольник 62"/>
            <p:cNvSpPr/>
            <p:nvPr/>
          </p:nvSpPr>
          <p:spPr>
            <a:xfrm>
              <a:off x="5412012" y="4683667"/>
              <a:ext cx="7485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s</a:t>
              </a:r>
              <a:endParaRPr lang="ru-RU" sz="3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5426285" y="5100652"/>
              <a:ext cx="72863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endParaRPr lang="ru-RU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cxnSp>
          <p:nvCxnSpPr>
            <p:cNvPr id="65" name="Прямая соединительная линия 64"/>
            <p:cNvCxnSpPr/>
            <p:nvPr/>
          </p:nvCxnSpPr>
          <p:spPr bwMode="auto">
            <a:xfrm>
              <a:off x="5460999" y="5266269"/>
              <a:ext cx="683599" cy="105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6" name="Группа 65"/>
          <p:cNvGrpSpPr/>
          <p:nvPr/>
        </p:nvGrpSpPr>
        <p:grpSpPr>
          <a:xfrm>
            <a:off x="5129214" y="5217069"/>
            <a:ext cx="470502" cy="1063316"/>
            <a:chOff x="5412012" y="4683667"/>
            <a:chExt cx="788582" cy="1063316"/>
          </a:xfrm>
        </p:grpSpPr>
        <p:sp>
          <p:nvSpPr>
            <p:cNvPr id="67" name="Прямоугольник 66"/>
            <p:cNvSpPr/>
            <p:nvPr/>
          </p:nvSpPr>
          <p:spPr>
            <a:xfrm>
              <a:off x="5412012" y="4683667"/>
              <a:ext cx="7485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s</a:t>
              </a:r>
              <a:endParaRPr lang="ru-RU" sz="3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5426285" y="5100652"/>
              <a:ext cx="77430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y</a:t>
              </a:r>
              <a:endParaRPr lang="ru-RU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cxnSp>
          <p:nvCxnSpPr>
            <p:cNvPr id="70" name="Прямая соединительная линия 69"/>
            <p:cNvCxnSpPr/>
            <p:nvPr/>
          </p:nvCxnSpPr>
          <p:spPr bwMode="auto">
            <a:xfrm>
              <a:off x="5460999" y="5266269"/>
              <a:ext cx="683599" cy="105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22222E-6 L 0.83333 -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324 L -0.83056 0.0324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  <p:bldP spid="38" grpId="0"/>
      <p:bldP spid="39" grpId="0"/>
      <p:bldP spid="40" grpId="0"/>
      <p:bldP spid="45" grpId="0"/>
      <p:bldP spid="52" grpId="0" animBg="1"/>
      <p:bldP spid="53" grpId="0"/>
      <p:bldP spid="5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57994" y="422745"/>
            <a:ext cx="82343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 – расстояние между городами А и В. скорость мотоциклиста примем за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км/ч, а скорость велосипедиста за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у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км/ч. Мотоциклист затратил на весь путь на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3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часа меньше, чем велосипедист: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graphicFrame>
        <p:nvGraphicFramePr>
          <p:cNvPr id="93186" name="Object 33"/>
          <p:cNvGraphicFramePr>
            <a:graphicFrameLocks noChangeAspect="1"/>
          </p:cNvGraphicFramePr>
          <p:nvPr/>
        </p:nvGraphicFramePr>
        <p:xfrm>
          <a:off x="3969543" y="1687513"/>
          <a:ext cx="1211263" cy="733425"/>
        </p:xfrm>
        <a:graphic>
          <a:graphicData uri="http://schemas.openxmlformats.org/presentationml/2006/ole">
            <p:oleObj spid="_x0000_s98306" name="Формула" r:id="rId3" imgW="711000" imgH="431640" progId="Equation.3">
              <p:embed/>
            </p:oleObj>
          </a:graphicData>
        </a:graphic>
      </p:graphicFrame>
      <p:graphicFrame>
        <p:nvGraphicFramePr>
          <p:cNvPr id="98307" name="Object 33"/>
          <p:cNvGraphicFramePr>
            <a:graphicFrameLocks noChangeAspect="1"/>
          </p:cNvGraphicFramePr>
          <p:nvPr/>
        </p:nvGraphicFramePr>
        <p:xfrm>
          <a:off x="3840956" y="2459566"/>
          <a:ext cx="1468438" cy="733425"/>
        </p:xfrm>
        <a:graphic>
          <a:graphicData uri="http://schemas.openxmlformats.org/presentationml/2006/ole">
            <p:oleObj spid="_x0000_s98307" name="Формула" r:id="rId4" imgW="863280" imgH="431640" progId="Equation.3">
              <p:embed/>
            </p:oleObj>
          </a:graphicData>
        </a:graphic>
      </p:graphicFrame>
      <p:graphicFrame>
        <p:nvGraphicFramePr>
          <p:cNvPr id="98308" name="Object 33"/>
          <p:cNvGraphicFramePr>
            <a:graphicFrameLocks noChangeAspect="1"/>
          </p:cNvGraphicFramePr>
          <p:nvPr/>
        </p:nvGraphicFramePr>
        <p:xfrm>
          <a:off x="3991769" y="3162829"/>
          <a:ext cx="1166812" cy="733425"/>
        </p:xfrm>
        <a:graphic>
          <a:graphicData uri="http://schemas.openxmlformats.org/presentationml/2006/ole">
            <p:oleObj spid="_x0000_s98308" name="Формула" r:id="rId5" imgW="685800" imgH="431640" progId="Equation.3">
              <p:embed/>
            </p:oleObj>
          </a:graphicData>
        </a:graphic>
      </p:graphicFrame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452184" y="3813142"/>
            <a:ext cx="82459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Они встретились через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48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мин = 0,8 часа после выезда:   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graphicFrame>
        <p:nvGraphicFramePr>
          <p:cNvPr id="98311" name="Object 13"/>
          <p:cNvGraphicFramePr>
            <a:graphicFrameLocks noChangeAspect="1"/>
          </p:cNvGraphicFramePr>
          <p:nvPr/>
        </p:nvGraphicFramePr>
        <p:xfrm>
          <a:off x="3744912" y="4221691"/>
          <a:ext cx="1660525" cy="366713"/>
        </p:xfrm>
        <a:graphic>
          <a:graphicData uri="http://schemas.openxmlformats.org/presentationml/2006/ole">
            <p:oleObj spid="_x0000_s98311" name="Формула" r:id="rId6" imgW="977760" imgH="215640" progId="Equation.3">
              <p:embed/>
            </p:oleObj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485775" y="4660871"/>
            <a:ext cx="8178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Таким образом</a:t>
            </a:r>
            <a:r>
              <a:rPr kumimoji="0"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</a:t>
            </a:r>
          </a:p>
        </p:txBody>
      </p:sp>
      <p:graphicFrame>
        <p:nvGraphicFramePr>
          <p:cNvPr id="98312" name="Object 33"/>
          <p:cNvGraphicFramePr>
            <a:graphicFrameLocks noChangeAspect="1"/>
          </p:cNvGraphicFramePr>
          <p:nvPr/>
        </p:nvGraphicFramePr>
        <p:xfrm>
          <a:off x="3277658" y="4568824"/>
          <a:ext cx="3690938" cy="733425"/>
        </p:xfrm>
        <a:graphic>
          <a:graphicData uri="http://schemas.openxmlformats.org/presentationml/2006/ole">
            <p:oleObj spid="_x0000_s98312" name="Формула" r:id="rId7" imgW="2171520" imgH="431640" progId="Equation.3">
              <p:embed/>
            </p:oleObj>
          </a:graphicData>
        </a:graphic>
      </p:graphicFrame>
      <p:graphicFrame>
        <p:nvGraphicFramePr>
          <p:cNvPr id="98315" name="Object 11"/>
          <p:cNvGraphicFramePr>
            <a:graphicFrameLocks noChangeAspect="1"/>
          </p:cNvGraphicFramePr>
          <p:nvPr/>
        </p:nvGraphicFramePr>
        <p:xfrm>
          <a:off x="3293533" y="5270500"/>
          <a:ext cx="3001963" cy="431800"/>
        </p:xfrm>
        <a:graphic>
          <a:graphicData uri="http://schemas.openxmlformats.org/presentationml/2006/ole">
            <p:oleObj spid="_x0000_s98315" name="Формула" r:id="rId8" imgW="1765080" imgH="253800" progId="Equation.3">
              <p:embed/>
            </p:oleObj>
          </a:graphicData>
        </a:graphic>
      </p:graphicFrame>
      <p:graphicFrame>
        <p:nvGraphicFramePr>
          <p:cNvPr id="98316" name="Object 33"/>
          <p:cNvGraphicFramePr>
            <a:graphicFrameLocks noChangeAspect="1"/>
          </p:cNvGraphicFramePr>
          <p:nvPr/>
        </p:nvGraphicFramePr>
        <p:xfrm>
          <a:off x="3451225" y="5737225"/>
          <a:ext cx="2247900" cy="800100"/>
        </p:xfrm>
        <a:graphic>
          <a:graphicData uri="http://schemas.openxmlformats.org/presentationml/2006/ole">
            <p:oleObj spid="_x0000_s98316" name="Формула" r:id="rId9" imgW="132048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8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8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9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57994" y="422745"/>
            <a:ext cx="8234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Введем новую переменную: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graphicFrame>
        <p:nvGraphicFramePr>
          <p:cNvPr id="98311" name="Object 13"/>
          <p:cNvGraphicFramePr>
            <a:graphicFrameLocks noChangeAspect="1"/>
          </p:cNvGraphicFramePr>
          <p:nvPr/>
        </p:nvGraphicFramePr>
        <p:xfrm>
          <a:off x="2841625" y="3848630"/>
          <a:ext cx="5003800" cy="366712"/>
        </p:xfrm>
        <a:graphic>
          <a:graphicData uri="http://schemas.openxmlformats.org/presentationml/2006/ole">
            <p:oleObj spid="_x0000_s99333" name="Формула" r:id="rId3" imgW="2946240" imgH="215640" progId="Equation.3">
              <p:embed/>
            </p:oleObj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567266" y="3831137"/>
            <a:ext cx="7992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Таким образом</a:t>
            </a:r>
            <a:r>
              <a:rPr kumimoji="0"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</a:t>
            </a:r>
          </a:p>
        </p:txBody>
      </p:sp>
      <p:graphicFrame>
        <p:nvGraphicFramePr>
          <p:cNvPr id="98316" name="Object 33"/>
          <p:cNvGraphicFramePr>
            <a:graphicFrameLocks noChangeAspect="1"/>
          </p:cNvGraphicFramePr>
          <p:nvPr/>
        </p:nvGraphicFramePr>
        <p:xfrm>
          <a:off x="3529013" y="993775"/>
          <a:ext cx="2095500" cy="346075"/>
        </p:xfrm>
        <a:graphic>
          <a:graphicData uri="http://schemas.openxmlformats.org/presentationml/2006/ole">
            <p:oleObj spid="_x0000_s99336" name="Формула" r:id="rId4" imgW="1231560" imgH="203040" progId="Equation.3">
              <p:embed/>
            </p:oleObj>
          </a:graphicData>
        </a:graphic>
      </p:graphicFrame>
      <p:graphicFrame>
        <p:nvGraphicFramePr>
          <p:cNvPr id="99337" name="Object 33"/>
          <p:cNvGraphicFramePr>
            <a:graphicFrameLocks noChangeAspect="1"/>
          </p:cNvGraphicFramePr>
          <p:nvPr/>
        </p:nvGraphicFramePr>
        <p:xfrm>
          <a:off x="4239683" y="300038"/>
          <a:ext cx="1577975" cy="668337"/>
        </p:xfrm>
        <a:graphic>
          <a:graphicData uri="http://schemas.openxmlformats.org/presentationml/2006/ole">
            <p:oleObj spid="_x0000_s99337" name="Формула" r:id="rId5" imgW="927000" imgH="393480" progId="Equation.3">
              <p:embed/>
            </p:oleObj>
          </a:graphicData>
        </a:graphic>
      </p:graphicFrame>
      <p:graphicFrame>
        <p:nvGraphicFramePr>
          <p:cNvPr id="17" name="Object 32"/>
          <p:cNvGraphicFramePr>
            <a:graphicFrameLocks noChangeAspect="1"/>
          </p:cNvGraphicFramePr>
          <p:nvPr/>
        </p:nvGraphicFramePr>
        <p:xfrm>
          <a:off x="4110038" y="1455738"/>
          <a:ext cx="930275" cy="1119187"/>
        </p:xfrm>
        <a:graphic>
          <a:graphicData uri="http://schemas.openxmlformats.org/presentationml/2006/ole">
            <p:oleObj spid="_x0000_s99339" name="Формула" r:id="rId6" imgW="545760" imgH="660240" progId="Equation.3">
              <p:embed/>
            </p:oleObj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016679" y="1427136"/>
            <a:ext cx="3740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– не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удовл-ет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условию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z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endParaRPr lang="ru-RU" dirty="0"/>
          </a:p>
        </p:txBody>
      </p:sp>
      <p:graphicFrame>
        <p:nvGraphicFramePr>
          <p:cNvPr id="19" name="Object 32"/>
          <p:cNvGraphicFramePr>
            <a:graphicFrameLocks noChangeAspect="1"/>
          </p:cNvGraphicFramePr>
          <p:nvPr/>
        </p:nvGraphicFramePr>
        <p:xfrm>
          <a:off x="4208463" y="2593975"/>
          <a:ext cx="733425" cy="666750"/>
        </p:xfrm>
        <a:graphic>
          <a:graphicData uri="http://schemas.openxmlformats.org/presentationml/2006/ole">
            <p:oleObj spid="_x0000_s99340" name="Формула" r:id="rId7" imgW="431640" imgH="393480" progId="Equation.3">
              <p:embed/>
            </p:oleObj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559594" y="3260725"/>
            <a:ext cx="8234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Вернемся к исходной  переменной: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graphicFrame>
        <p:nvGraphicFramePr>
          <p:cNvPr id="21" name="Object 33"/>
          <p:cNvGraphicFramePr>
            <a:graphicFrameLocks noChangeAspect="1"/>
          </p:cNvGraphicFramePr>
          <p:nvPr/>
        </p:nvGraphicFramePr>
        <p:xfrm>
          <a:off x="5340350" y="3086629"/>
          <a:ext cx="2139950" cy="668337"/>
        </p:xfrm>
        <a:graphic>
          <a:graphicData uri="http://schemas.openxmlformats.org/presentationml/2006/ole">
            <p:oleObj spid="_x0000_s99341" name="Формула" r:id="rId8" imgW="1257120" imgH="393480" progId="Equation.3">
              <p:embed/>
            </p:oleObj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578908" y="4423804"/>
            <a:ext cx="7992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Откуда время движения велосипедиста равно 4 часам.</a:t>
            </a:r>
            <a:r>
              <a:rPr kumimoji="0"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694966" y="5962134"/>
            <a:ext cx="17604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4.</a:t>
            </a:r>
            <a:endParaRPr lang="en-US" sz="24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/>
      <p:bldP spid="18" grpId="0"/>
      <p:bldP spid="20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№26578.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Из пункта A в пункт B одновременно выехали два автомобиля. Первый проехал с постоянной скоростью весь путь. Второй проехал первую половину пути со скоростью 24 км/ч, а вторую половину пути – со скоростью, на 16 км/ч большей скорости первого, в результате чего прибыл в пункт В одновременно с первым автомобилем. Найдите скорость первого автомобиля. Ответ дайте в км/ч.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8711" y="2531533"/>
          <a:ext cx="7776104" cy="27432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350822"/>
                <a:gridCol w="1803400"/>
                <a:gridCol w="2785534"/>
                <a:gridCol w="83634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761012" y="2617800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08079" y="2617799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7613" y="3642267"/>
            <a:ext cx="428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1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7613" y="4607466"/>
            <a:ext cx="428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69478" y="3549135"/>
            <a:ext cx="444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808079" y="4463534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s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808079" y="3532199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s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2239" name="Picture 15" descr="http://www.extrawarez.ru/uploads/posts/2009-09/1249723351_pic_id12828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00" t="32625" r="2289" b="20486"/>
          <a:stretch>
            <a:fillRect/>
          </a:stretch>
        </p:blipFill>
        <p:spPr bwMode="auto">
          <a:xfrm flipH="1">
            <a:off x="1185331" y="4470401"/>
            <a:ext cx="1691531" cy="700992"/>
          </a:xfrm>
          <a:prstGeom prst="rect">
            <a:avLst/>
          </a:prstGeom>
          <a:noFill/>
        </p:spPr>
      </p:pic>
      <p:grpSp>
        <p:nvGrpSpPr>
          <p:cNvPr id="56" name="Группа 55"/>
          <p:cNvGrpSpPr/>
          <p:nvPr/>
        </p:nvGrpSpPr>
        <p:grpSpPr>
          <a:xfrm>
            <a:off x="4932362" y="4234935"/>
            <a:ext cx="2678166" cy="1111999"/>
            <a:chOff x="4576763" y="3769268"/>
            <a:chExt cx="2678166" cy="1111999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4576763" y="3769268"/>
              <a:ext cx="987771" cy="1073554"/>
              <a:chOff x="5412012" y="4683667"/>
              <a:chExt cx="987771" cy="1073554"/>
            </a:xfrm>
          </p:grpSpPr>
          <p:sp>
            <p:nvSpPr>
              <p:cNvPr id="22" name="Прямоугольник 21"/>
              <p:cNvSpPr/>
              <p:nvPr/>
            </p:nvSpPr>
            <p:spPr>
              <a:xfrm>
                <a:off x="5412012" y="4683667"/>
                <a:ext cx="98777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0,5</a:t>
                </a:r>
                <a:r>
                  <a:rPr lang="en-US" sz="36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s</a:t>
                </a:r>
                <a:endParaRPr lang="ru-RU" sz="3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5522079" y="5234001"/>
                <a:ext cx="6303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24</a:t>
                </a:r>
                <a:endParaRPr lang="ru-RU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5" name="Прямая соединительная линия 24"/>
              <p:cNvCxnSpPr>
                <a:endCxn id="41" idx="1"/>
              </p:cNvCxnSpPr>
              <p:nvPr/>
            </p:nvCxnSpPr>
            <p:spPr bwMode="auto">
              <a:xfrm>
                <a:off x="5461000" y="5266268"/>
                <a:ext cx="865414" cy="74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8" name="Группа 27"/>
            <p:cNvGrpSpPr/>
            <p:nvPr/>
          </p:nvGrpSpPr>
          <p:grpSpPr>
            <a:xfrm>
              <a:off x="5914497" y="3786202"/>
              <a:ext cx="1340432" cy="1095065"/>
              <a:chOff x="5428945" y="4692134"/>
              <a:chExt cx="1340432" cy="1095065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5513611" y="4692134"/>
                <a:ext cx="98777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0,5</a:t>
                </a:r>
                <a:r>
                  <a:rPr lang="en-US" sz="36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s</a:t>
                </a:r>
                <a:endParaRPr lang="ru-RU" sz="3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5428945" y="5140868"/>
                <a:ext cx="134043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i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х</a:t>
                </a:r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 + 16</a:t>
                </a:r>
                <a:endParaRPr lang="ru-RU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31" name="Прямая соединительная линия 30"/>
              <p:cNvCxnSpPr/>
              <p:nvPr/>
            </p:nvCxnSpPr>
            <p:spPr bwMode="auto">
              <a:xfrm flipV="1">
                <a:off x="5461000" y="5266265"/>
                <a:ext cx="1173915" cy="3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1" name="Прямоугольник 40"/>
            <p:cNvSpPr/>
            <p:nvPr/>
          </p:nvSpPr>
          <p:spPr>
            <a:xfrm>
              <a:off x="5491165" y="4091003"/>
              <a:ext cx="39946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+</a:t>
              </a:r>
              <a:endParaRPr lang="ru-RU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6043614" y="3320535"/>
            <a:ext cx="446617" cy="1063316"/>
            <a:chOff x="5412012" y="4683667"/>
            <a:chExt cx="748550" cy="1063316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5412012" y="4683667"/>
              <a:ext cx="7485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s</a:t>
              </a:r>
              <a:endParaRPr lang="ru-RU" sz="3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426285" y="5100652"/>
              <a:ext cx="72863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endParaRPr lang="ru-RU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 bwMode="auto">
            <a:xfrm>
              <a:off x="5460999" y="5266269"/>
              <a:ext cx="683599" cy="105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4" name="Прямоугольник 53"/>
          <p:cNvSpPr/>
          <p:nvPr/>
        </p:nvSpPr>
        <p:spPr>
          <a:xfrm>
            <a:off x="3035829" y="4336535"/>
            <a:ext cx="1061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1) 24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041597" y="4700601"/>
            <a:ext cx="17411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2) </a:t>
            </a:r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+ 16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899279" y="2617800"/>
            <a:ext cx="1968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 · 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72" name="Группа 71"/>
          <p:cNvGrpSpPr/>
          <p:nvPr/>
        </p:nvGrpSpPr>
        <p:grpSpPr>
          <a:xfrm>
            <a:off x="2841095" y="5386401"/>
            <a:ext cx="3471335" cy="1112000"/>
            <a:chOff x="2350029" y="5344068"/>
            <a:chExt cx="3471335" cy="1112000"/>
          </a:xfrm>
        </p:grpSpPr>
        <p:grpSp>
          <p:nvGrpSpPr>
            <p:cNvPr id="58" name="Группа 57"/>
            <p:cNvGrpSpPr/>
            <p:nvPr/>
          </p:nvGrpSpPr>
          <p:grpSpPr>
            <a:xfrm>
              <a:off x="2350029" y="5344069"/>
              <a:ext cx="3032289" cy="1111999"/>
              <a:chOff x="4576763" y="3769268"/>
              <a:chExt cx="3032289" cy="1111999"/>
            </a:xfrm>
          </p:grpSpPr>
          <p:grpSp>
            <p:nvGrpSpPr>
              <p:cNvPr id="59" name="Группа 25"/>
              <p:cNvGrpSpPr/>
              <p:nvPr/>
            </p:nvGrpSpPr>
            <p:grpSpPr>
              <a:xfrm>
                <a:off x="4576763" y="3769268"/>
                <a:ext cx="987771" cy="1073554"/>
                <a:chOff x="5412012" y="4683667"/>
                <a:chExt cx="987771" cy="1073554"/>
              </a:xfrm>
            </p:grpSpPr>
            <p:sp>
              <p:nvSpPr>
                <p:cNvPr id="65" name="Прямоугольник 64"/>
                <p:cNvSpPr/>
                <p:nvPr/>
              </p:nvSpPr>
              <p:spPr>
                <a:xfrm>
                  <a:off x="5412012" y="4683667"/>
                  <a:ext cx="987771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0,5</a:t>
                  </a:r>
                  <a:r>
                    <a:rPr lang="en-US" sz="36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s</a:t>
                  </a:r>
                  <a:endParaRPr lang="ru-RU" sz="3600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66" name="Прямоугольник 65"/>
                <p:cNvSpPr/>
                <p:nvPr/>
              </p:nvSpPr>
              <p:spPr>
                <a:xfrm>
                  <a:off x="5522079" y="5234001"/>
                  <a:ext cx="630301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24</a:t>
                  </a:r>
                  <a:endParaRPr lang="ru-RU" sz="2800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67" name="Прямая соединительная линия 66"/>
                <p:cNvCxnSpPr>
                  <a:endCxn id="61" idx="1"/>
                </p:cNvCxnSpPr>
                <p:nvPr/>
              </p:nvCxnSpPr>
              <p:spPr bwMode="auto">
                <a:xfrm>
                  <a:off x="5461000" y="5266268"/>
                  <a:ext cx="865414" cy="744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60" name="Группа 27"/>
              <p:cNvGrpSpPr/>
              <p:nvPr/>
            </p:nvGrpSpPr>
            <p:grpSpPr>
              <a:xfrm>
                <a:off x="5914497" y="3786202"/>
                <a:ext cx="1340432" cy="1095065"/>
                <a:chOff x="5428945" y="4692134"/>
                <a:chExt cx="1340432" cy="1095065"/>
              </a:xfrm>
            </p:grpSpPr>
            <p:sp>
              <p:nvSpPr>
                <p:cNvPr id="62" name="Прямоугольник 61"/>
                <p:cNvSpPr/>
                <p:nvPr/>
              </p:nvSpPr>
              <p:spPr>
                <a:xfrm>
                  <a:off x="5513611" y="4692134"/>
                  <a:ext cx="987771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0,5</a:t>
                  </a:r>
                  <a:r>
                    <a:rPr lang="en-US" sz="36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s</a:t>
                  </a:r>
                  <a:endParaRPr lang="ru-RU" sz="3600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63" name="Прямоугольник 62"/>
                <p:cNvSpPr/>
                <p:nvPr/>
              </p:nvSpPr>
              <p:spPr>
                <a:xfrm>
                  <a:off x="5428945" y="5140868"/>
                  <a:ext cx="1340432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3600" i="1" dirty="0" err="1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х</a:t>
                  </a:r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 + 16</a:t>
                  </a:r>
                  <a:endParaRPr lang="ru-RU" sz="2800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64" name="Прямая соединительная линия 63"/>
                <p:cNvCxnSpPr/>
                <p:nvPr/>
              </p:nvCxnSpPr>
              <p:spPr bwMode="auto">
                <a:xfrm flipV="1">
                  <a:off x="5461000" y="5266265"/>
                  <a:ext cx="1173915" cy="3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61" name="Прямоугольник 60"/>
              <p:cNvSpPr/>
              <p:nvPr/>
            </p:nvSpPr>
            <p:spPr>
              <a:xfrm>
                <a:off x="5491165" y="4091003"/>
                <a:ext cx="211788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+</a:t>
                </a:r>
                <a:r>
                  <a:rPr lang="en-US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              =</a:t>
                </a:r>
                <a:endParaRPr lang="ru-RU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68" name="Группа 67"/>
            <p:cNvGrpSpPr/>
            <p:nvPr/>
          </p:nvGrpSpPr>
          <p:grpSpPr>
            <a:xfrm>
              <a:off x="5374747" y="5344068"/>
              <a:ext cx="446617" cy="1063316"/>
              <a:chOff x="5412012" y="4683667"/>
              <a:chExt cx="748550" cy="1063316"/>
            </a:xfrm>
          </p:grpSpPr>
          <p:sp>
            <p:nvSpPr>
              <p:cNvPr id="69" name="Прямоугольник 68"/>
              <p:cNvSpPr/>
              <p:nvPr/>
            </p:nvSpPr>
            <p:spPr>
              <a:xfrm>
                <a:off x="5412012" y="4683667"/>
                <a:ext cx="74855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6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s</a:t>
                </a:r>
                <a:endParaRPr lang="ru-RU" sz="3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5426285" y="5100652"/>
                <a:ext cx="72863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i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х</a:t>
                </a:r>
                <a:endParaRPr lang="ru-RU" sz="36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endParaRPr>
              </a:p>
            </p:txBody>
          </p:sp>
          <p:cxnSp>
            <p:nvCxnSpPr>
              <p:cNvPr id="71" name="Прямая соединительная линия 70"/>
              <p:cNvCxnSpPr/>
              <p:nvPr/>
            </p:nvCxnSpPr>
            <p:spPr bwMode="auto">
              <a:xfrm>
                <a:off x="5460999" y="5266269"/>
                <a:ext cx="683599" cy="1055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49" name="Прямоугольник 48"/>
          <p:cNvSpPr/>
          <p:nvPr/>
        </p:nvSpPr>
        <p:spPr>
          <a:xfrm rot="16200000">
            <a:off x="6065775" y="4099784"/>
            <a:ext cx="4924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</a:rPr>
              <a:t>=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50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25" t="16723" r="3690" b="8357"/>
          <a:stretch>
            <a:fillRect/>
          </a:stretch>
        </p:blipFill>
        <p:spPr bwMode="auto">
          <a:xfrm>
            <a:off x="1258872" y="3585171"/>
            <a:ext cx="1662128" cy="690498"/>
          </a:xfrm>
          <a:prstGeom prst="rect">
            <a:avLst/>
          </a:prstGeom>
          <a:noFill/>
        </p:spPr>
      </p:pic>
      <p:grpSp>
        <p:nvGrpSpPr>
          <p:cNvPr id="51" name="Группа 50"/>
          <p:cNvGrpSpPr/>
          <p:nvPr/>
        </p:nvGrpSpPr>
        <p:grpSpPr>
          <a:xfrm>
            <a:off x="5539010" y="2448466"/>
            <a:ext cx="1340670" cy="1069664"/>
            <a:chOff x="6690477" y="1754199"/>
            <a:chExt cx="1340670" cy="1069664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6690477" y="1974332"/>
              <a:ext cx="8363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t</a:t>
              </a:r>
              <a:r>
                <a:rPr lang="ru-RU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 = 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7595354" y="2177532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v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596413" y="1754199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74" name="Прямая соединительная линия 73"/>
            <p:cNvCxnSpPr/>
            <p:nvPr/>
          </p:nvCxnSpPr>
          <p:spPr bwMode="auto">
            <a:xfrm flipV="1">
              <a:off x="7639178" y="2319866"/>
              <a:ext cx="387222" cy="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54" grpId="0"/>
      <p:bldP spid="55" grpId="0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№113153.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Товарный поезд каждую минуту проезжает на 300 метров меньше, чем скорый, и на путь в 420 км тратит времени на 3 часа больше, чем скорый. Найдите скорость товарного поезда. Ответ дайте в км/ч.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Группа 23"/>
          <p:cNvGrpSpPr/>
          <p:nvPr/>
        </p:nvGrpSpPr>
        <p:grpSpPr>
          <a:xfrm>
            <a:off x="323666" y="2920116"/>
            <a:ext cx="8503017" cy="822037"/>
            <a:chOff x="330148" y="3080982"/>
            <a:chExt cx="8503017" cy="822037"/>
          </a:xfrm>
        </p:grpSpPr>
        <p:sp>
          <p:nvSpPr>
            <p:cNvPr id="74" name="Правая фигурная скобка 73"/>
            <p:cNvSpPr/>
            <p:nvPr/>
          </p:nvSpPr>
          <p:spPr bwMode="auto">
            <a:xfrm rot="5400000" flipV="1">
              <a:off x="4388909" y="-678219"/>
              <a:ext cx="372532" cy="7890934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4123839" y="3379799"/>
              <a:ext cx="853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rgbClr val="C00000"/>
                  </a:solidFill>
                  <a:latin typeface="Bookman Old Style" pitchFamily="18" charset="0"/>
                </a:rPr>
                <a:t>420</a:t>
              </a:r>
              <a:endParaRPr lang="ru-RU" sz="2800" dirty="0">
                <a:solidFill>
                  <a:srgbClr val="C00000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30148" y="3117334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А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8390415" y="3134267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В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44" name="Picture 4" descr="http://www.toy.com.ua/i/goods/gallery/b/4576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254" b="38324"/>
          <a:stretch>
            <a:fillRect/>
          </a:stretch>
        </p:blipFill>
        <p:spPr bwMode="auto">
          <a:xfrm>
            <a:off x="6045200" y="2262188"/>
            <a:ext cx="3903133" cy="685630"/>
          </a:xfrm>
          <a:prstGeom prst="rect">
            <a:avLst/>
          </a:prstGeom>
          <a:noFill/>
        </p:spPr>
      </p:pic>
      <p:pic>
        <p:nvPicPr>
          <p:cNvPr id="105480" name="Picture 8" descr="http://www.vrgames.ru/published/publicdata/TIME2PLAY/attachments/SC/products_pictures/189_enl_en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47" t="44952" r="11329" b="31429"/>
          <a:stretch>
            <a:fillRect/>
          </a:stretch>
        </p:blipFill>
        <p:spPr bwMode="auto">
          <a:xfrm>
            <a:off x="6072051" y="1530065"/>
            <a:ext cx="3944015" cy="732123"/>
          </a:xfrm>
          <a:prstGeom prst="rect">
            <a:avLst/>
          </a:prstGeom>
          <a:noFill/>
        </p:spPr>
      </p:pic>
      <p:sp>
        <p:nvSpPr>
          <p:cNvPr id="56" name="Прямоугольник 55"/>
          <p:cNvSpPr/>
          <p:nvPr/>
        </p:nvSpPr>
        <p:spPr>
          <a:xfrm>
            <a:off x="457994" y="3606212"/>
            <a:ext cx="82343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Скорость товарного поезда меньше, чем скорого на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300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м/мин или на </a:t>
            </a:r>
          </a:p>
        </p:txBody>
      </p:sp>
      <p:graphicFrame>
        <p:nvGraphicFramePr>
          <p:cNvPr id="58" name="Object 33"/>
          <p:cNvGraphicFramePr>
            <a:graphicFrameLocks noChangeAspect="1"/>
          </p:cNvGraphicFramePr>
          <p:nvPr/>
        </p:nvGraphicFramePr>
        <p:xfrm>
          <a:off x="3472654" y="4302653"/>
          <a:ext cx="2205037" cy="992187"/>
        </p:xfrm>
        <a:graphic>
          <a:graphicData uri="http://schemas.openxmlformats.org/presentationml/2006/ole">
            <p:oleObj spid="_x0000_s105481" name="Формула" r:id="rId5" imgW="1295280" imgH="583920" progId="Equation.3">
              <p:embed/>
            </p:oleObj>
          </a:graphicData>
        </a:graphic>
      </p:graphicFrame>
      <p:sp>
        <p:nvSpPr>
          <p:cNvPr id="59" name="Rectangle 5"/>
          <p:cNvSpPr>
            <a:spLocks noChangeArrowheads="1"/>
          </p:cNvSpPr>
          <p:nvPr/>
        </p:nvSpPr>
        <p:spPr bwMode="auto">
          <a:xfrm>
            <a:off x="452183" y="5249601"/>
            <a:ext cx="824598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км/ч – скорость товарного поезда, тогда скорость скорого поезда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+ 18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км/ч. На путь в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420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 товарный поезд тратит времени на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3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часа больше, чем скорый, отсюда имеем: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-0.00115 L -0.66771 -0.001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-0.66511 2.96296E-6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72756" y="397932"/>
          <a:ext cx="8004837" cy="24688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400014"/>
                <a:gridCol w="1823850"/>
                <a:gridCol w="2861110"/>
                <a:gridCol w="91986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en-US" dirty="0" smtClean="0"/>
                    </a:p>
                    <a:p>
                      <a:endParaRPr lang="ru-RU" dirty="0" smtClean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18067" y="3069137"/>
            <a:ext cx="79163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Таким образом</a:t>
            </a:r>
            <a:r>
              <a:rPr kumimoji="0"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678923" y="340266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74989" y="357199"/>
            <a:ext cx="342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844524" y="331799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35603" y="2050534"/>
            <a:ext cx="13404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+ 18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684234" y="1119201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49458" y="365666"/>
            <a:ext cx="1968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 · 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4" name="Выгнутая вправо стрелка 23"/>
          <p:cNvSpPr/>
          <p:nvPr/>
        </p:nvSpPr>
        <p:spPr bwMode="auto">
          <a:xfrm>
            <a:off x="6048777" y="1406335"/>
            <a:ext cx="372532" cy="1111787"/>
          </a:xfrm>
          <a:prstGeom prst="curvedLeftArrow">
            <a:avLst>
              <a:gd name="adj1" fmla="val 17949"/>
              <a:gd name="adj2" fmla="val 50000"/>
              <a:gd name="adj3" fmla="val 32017"/>
            </a:avLst>
          </a:prstGeom>
          <a:solidFill>
            <a:srgbClr val="C00000">
              <a:alpha val="69804"/>
            </a:srgb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" name="Прямоугольник 24"/>
          <p:cNvSpPr/>
          <p:nvPr/>
        </p:nvSpPr>
        <p:spPr>
          <a:xfrm>
            <a:off x="6381615" y="1542849"/>
            <a:ext cx="441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</a:rPr>
              <a:t>–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с двумя скругленными противолежащими углами 26"/>
          <p:cNvSpPr/>
          <p:nvPr/>
        </p:nvSpPr>
        <p:spPr>
          <a:xfrm>
            <a:off x="6850216" y="1649439"/>
            <a:ext cx="787048" cy="578882"/>
          </a:xfrm>
          <a:prstGeom prst="round2DiagRect">
            <a:avLst/>
          </a:prstGeom>
          <a:solidFill>
            <a:srgbClr val="F2CED2">
              <a:alpha val="50196"/>
            </a:srgb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Bookman Old Style" pitchFamily="18" charset="0"/>
              </a:rPr>
              <a:t>3 ч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67253" y="1237732"/>
            <a:ext cx="853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420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675719" y="2143665"/>
            <a:ext cx="853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420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" name="Picture 8" descr="http://www.vrgames.ru/published/publicdata/TIME2PLAY/attachments/SC/products_pictures/189_enl_en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47" t="44952" r="11329" b="31429"/>
          <a:stretch>
            <a:fillRect/>
          </a:stretch>
        </p:blipFill>
        <p:spPr bwMode="auto">
          <a:xfrm>
            <a:off x="610456" y="2160589"/>
            <a:ext cx="2328337" cy="432207"/>
          </a:xfrm>
          <a:prstGeom prst="rect">
            <a:avLst/>
          </a:prstGeom>
          <a:noFill/>
        </p:spPr>
      </p:pic>
      <p:pic>
        <p:nvPicPr>
          <p:cNvPr id="31" name="Picture 4" descr="http://www.toy.com.ua/i/goods/gallery/b/4576.jp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254" b="38324"/>
          <a:stretch>
            <a:fillRect/>
          </a:stretch>
        </p:blipFill>
        <p:spPr bwMode="auto">
          <a:xfrm>
            <a:off x="601992" y="1296988"/>
            <a:ext cx="2324611" cy="413278"/>
          </a:xfrm>
          <a:prstGeom prst="rect">
            <a:avLst/>
          </a:prstGeom>
          <a:noFill/>
        </p:spPr>
      </p:pic>
      <p:grpSp>
        <p:nvGrpSpPr>
          <p:cNvPr id="32" name="Группа 72"/>
          <p:cNvGrpSpPr/>
          <p:nvPr/>
        </p:nvGrpSpPr>
        <p:grpSpPr>
          <a:xfrm>
            <a:off x="5004663" y="1043002"/>
            <a:ext cx="865849" cy="993465"/>
            <a:chOff x="5020734" y="3159669"/>
            <a:chExt cx="865849" cy="993465"/>
          </a:xfrm>
        </p:grpSpPr>
        <p:grpSp>
          <p:nvGrpSpPr>
            <p:cNvPr id="33" name="Группа 42"/>
            <p:cNvGrpSpPr/>
            <p:nvPr/>
          </p:nvGrpSpPr>
          <p:grpSpPr>
            <a:xfrm>
              <a:off x="5020734" y="3159669"/>
              <a:ext cx="865849" cy="523220"/>
              <a:chOff x="5637946" y="4793734"/>
              <a:chExt cx="1451201" cy="523220"/>
            </a:xfrm>
          </p:grpSpPr>
          <p:sp>
            <p:nvSpPr>
              <p:cNvPr id="35" name="Прямоугольник 34"/>
              <p:cNvSpPr/>
              <p:nvPr/>
            </p:nvSpPr>
            <p:spPr>
              <a:xfrm>
                <a:off x="5637946" y="4793734"/>
                <a:ext cx="145120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420</a:t>
                </a:r>
                <a:endParaRPr lang="ru-RU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36" name="Прямая соединительная линия 35"/>
              <p:cNvCxnSpPr/>
              <p:nvPr/>
            </p:nvCxnSpPr>
            <p:spPr bwMode="auto">
              <a:xfrm flipV="1">
                <a:off x="5808230" y="5266266"/>
                <a:ext cx="1078477" cy="1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4" name="Прямоугольник 33"/>
            <p:cNvSpPr/>
            <p:nvPr/>
          </p:nvSpPr>
          <p:spPr>
            <a:xfrm>
              <a:off x="5208446" y="3506803"/>
              <a:ext cx="54213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</a:t>
              </a:r>
            </a:p>
          </p:txBody>
        </p:sp>
      </p:grpSp>
      <p:grpSp>
        <p:nvGrpSpPr>
          <p:cNvPr id="37" name="Группа 77"/>
          <p:cNvGrpSpPr/>
          <p:nvPr/>
        </p:nvGrpSpPr>
        <p:grpSpPr>
          <a:xfrm>
            <a:off x="4800003" y="1923534"/>
            <a:ext cx="1381523" cy="1018865"/>
            <a:chOff x="4350409" y="5352536"/>
            <a:chExt cx="1381523" cy="1018865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4545144" y="5352536"/>
              <a:ext cx="853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420</a:t>
              </a:r>
              <a:endParaRPr lang="ru-RU" sz="2800" i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4350409" y="5725070"/>
              <a:ext cx="138152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+ 18  </a:t>
              </a:r>
              <a:endParaRPr lang="ru-RU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4487333" y="5842001"/>
              <a:ext cx="999067" cy="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108557" name="Object 25"/>
          <p:cNvGraphicFramePr>
            <a:graphicFrameLocks noChangeAspect="1"/>
          </p:cNvGraphicFramePr>
          <p:nvPr/>
        </p:nvGraphicFramePr>
        <p:xfrm>
          <a:off x="2490258" y="3691996"/>
          <a:ext cx="4152900" cy="430212"/>
        </p:xfrm>
        <a:graphic>
          <a:graphicData uri="http://schemas.openxmlformats.org/presentationml/2006/ole">
            <p:oleObj spid="_x0000_s108557" name="Формула" r:id="rId5" imgW="2438280" imgH="253800" progId="Equation.3">
              <p:embed/>
            </p:oleObj>
          </a:graphicData>
        </a:graphic>
      </p:graphicFrame>
      <p:graphicFrame>
        <p:nvGraphicFramePr>
          <p:cNvPr id="108558" name="Object 33"/>
          <p:cNvGraphicFramePr>
            <a:graphicFrameLocks noChangeAspect="1"/>
          </p:cNvGraphicFramePr>
          <p:nvPr/>
        </p:nvGraphicFramePr>
        <p:xfrm>
          <a:off x="2996671" y="2931583"/>
          <a:ext cx="3784600" cy="668338"/>
        </p:xfrm>
        <a:graphic>
          <a:graphicData uri="http://schemas.openxmlformats.org/presentationml/2006/ole">
            <p:oleObj spid="_x0000_s108558" name="Формула" r:id="rId6" imgW="2222280" imgH="393480" progId="Equation.3">
              <p:embed/>
            </p:oleObj>
          </a:graphicData>
        </a:graphic>
      </p:graphicFrame>
      <p:graphicFrame>
        <p:nvGraphicFramePr>
          <p:cNvPr id="108559" name="Object 7"/>
          <p:cNvGraphicFramePr>
            <a:graphicFrameLocks noChangeAspect="1"/>
          </p:cNvGraphicFramePr>
          <p:nvPr/>
        </p:nvGraphicFramePr>
        <p:xfrm>
          <a:off x="3431646" y="4184121"/>
          <a:ext cx="2270125" cy="344487"/>
        </p:xfrm>
        <a:graphic>
          <a:graphicData uri="http://schemas.openxmlformats.org/presentationml/2006/ole">
            <p:oleObj spid="_x0000_s108559" name="Формула" r:id="rId7" imgW="1333440" imgH="203040" progId="Equation.3">
              <p:embed/>
            </p:oleObj>
          </a:graphicData>
        </a:graphic>
      </p:graphicFrame>
      <p:graphicFrame>
        <p:nvGraphicFramePr>
          <p:cNvPr id="108560" name="Object 7"/>
          <p:cNvGraphicFramePr>
            <a:graphicFrameLocks noChangeAspect="1"/>
          </p:cNvGraphicFramePr>
          <p:nvPr/>
        </p:nvGraphicFramePr>
        <p:xfrm>
          <a:off x="3344333" y="4668308"/>
          <a:ext cx="2446338" cy="344488"/>
        </p:xfrm>
        <a:graphic>
          <a:graphicData uri="http://schemas.openxmlformats.org/presentationml/2006/ole">
            <p:oleObj spid="_x0000_s108560" name="Формула" r:id="rId8" imgW="1434960" imgH="203040" progId="Equation.3">
              <p:embed/>
            </p:oleObj>
          </a:graphicData>
        </a:graphic>
      </p:graphicFrame>
      <p:sp>
        <p:nvSpPr>
          <p:cNvPr id="51" name="Прямоугольник 50"/>
          <p:cNvSpPr/>
          <p:nvPr/>
        </p:nvSpPr>
        <p:spPr>
          <a:xfrm>
            <a:off x="3599587" y="6277802"/>
            <a:ext cx="195117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42.</a:t>
            </a:r>
          </a:p>
        </p:txBody>
      </p:sp>
      <p:graphicFrame>
        <p:nvGraphicFramePr>
          <p:cNvPr id="52" name="Object 32"/>
          <p:cNvGraphicFramePr>
            <a:graphicFrameLocks noChangeAspect="1"/>
          </p:cNvGraphicFramePr>
          <p:nvPr/>
        </p:nvGraphicFramePr>
        <p:xfrm>
          <a:off x="4013993" y="5099050"/>
          <a:ext cx="1122363" cy="774700"/>
        </p:xfrm>
        <a:graphic>
          <a:graphicData uri="http://schemas.openxmlformats.org/presentationml/2006/ole">
            <p:oleObj spid="_x0000_s108563" name="Формула" r:id="rId9" imgW="660240" imgH="457200" progId="Equation.3">
              <p:embed/>
            </p:oleObj>
          </a:graphicData>
        </a:graphic>
      </p:graphicFrame>
      <p:sp>
        <p:nvSpPr>
          <p:cNvPr id="53" name="Прямоугольник 52"/>
          <p:cNvSpPr/>
          <p:nvPr/>
        </p:nvSpPr>
        <p:spPr>
          <a:xfrm>
            <a:off x="5128863" y="5465734"/>
            <a:ext cx="3740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– не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удовл-ет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условию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endParaRPr lang="ru-RU" dirty="0"/>
          </a:p>
        </p:txBody>
      </p:sp>
      <p:graphicFrame>
        <p:nvGraphicFramePr>
          <p:cNvPr id="54" name="Object 32"/>
          <p:cNvGraphicFramePr>
            <a:graphicFrameLocks noChangeAspect="1"/>
          </p:cNvGraphicFramePr>
          <p:nvPr/>
        </p:nvGraphicFramePr>
        <p:xfrm>
          <a:off x="4154487" y="5988579"/>
          <a:ext cx="841375" cy="301625"/>
        </p:xfrm>
        <a:graphic>
          <a:graphicData uri="http://schemas.openxmlformats.org/presentationml/2006/ole">
            <p:oleObj spid="_x0000_s108564" name="Формула" r:id="rId10" imgW="49500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>
                                            <p:subSp spid="_x0000_s108558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8558">
                                            <p:subSp spid="_x0000_s108558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8558">
                                            <p:subSp spid="_x0000_s108558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>
                                            <p:subSp spid="_x0000_s10855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8557">
                                            <p:subSp spid="_x0000_s108557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8557">
                                            <p:subSp spid="_x0000_s108557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>
                                            <p:subSp spid="_x0000_s108559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8559">
                                            <p:subSp spid="_x0000_s108559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8559">
                                            <p:subSp spid="_x0000_s108559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>
                                            <p:subSp spid="_x0000_s108560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8560">
                                            <p:subSp spid="_x0000_s108560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8560">
                                            <p:subSp spid="_x0000_s108560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subSp spid="_x0000_s10856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>
                                            <p:subSp spid="_x0000_s108563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>
                                            <p:subSp spid="_x0000_s108563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500"/>
                            </p:stCondLst>
                            <p:childTnLst>
                              <p:par>
                                <p:cTn id="9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utoUpdateAnimBg="0"/>
      <p:bldP spid="21" grpId="0" autoUpdateAnimBg="0"/>
      <p:bldP spid="22" grpId="0" autoUpdateAnimBg="0"/>
      <p:bldP spid="24" grpId="0" animBg="1" autoUpdateAnimBg="0"/>
      <p:bldP spid="25" grpId="0" autoUpdateAnimBg="0"/>
      <p:bldP spid="27" grpId="0" animBg="1" autoUpdateAnimBg="0"/>
      <p:bldP spid="28" grpId="0" autoUpdateAnimBg="0"/>
      <p:bldP spid="29" grpId="0" autoUpdateAnimBg="0"/>
      <p:bldP spid="51" grpId="0" animBg="1" autoUpdateAnimBg="0"/>
      <p:bldP spid="5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№113367.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Расстояние между городами A и B равно 390 км. Из города A в город B выехал автомобиль, а через 30 минут следом за ним со скоростью 70 км/ч выехал мотоциклист, догнал автомобиль в городе C и повернул обратно. Когда он вернулся в A, автомобиль прибыл в B. Найдите расстояние от A до C. Ответ дайте в километрах.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15" t="15205" r="4416" b="7132"/>
          <a:stretch>
            <a:fillRect/>
          </a:stretch>
        </p:blipFill>
        <p:spPr bwMode="auto">
          <a:xfrm flipH="1">
            <a:off x="0" y="3292421"/>
            <a:ext cx="1527455" cy="7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Прямоугольник 58"/>
          <p:cNvSpPr/>
          <p:nvPr/>
        </p:nvSpPr>
        <p:spPr>
          <a:xfrm>
            <a:off x="457994" y="4706879"/>
            <a:ext cx="82343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Обозначим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расстояние от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А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до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С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за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км, скорость автомобиля – за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x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км/ч. Тогда время движения на этом участке можно выразить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уравнением:</a:t>
            </a:r>
          </a:p>
        </p:txBody>
      </p:sp>
      <p:grpSp>
        <p:nvGrpSpPr>
          <p:cNvPr id="3" name="Группа 23"/>
          <p:cNvGrpSpPr/>
          <p:nvPr/>
        </p:nvGrpSpPr>
        <p:grpSpPr>
          <a:xfrm>
            <a:off x="323666" y="3953049"/>
            <a:ext cx="8503017" cy="813571"/>
            <a:chOff x="330148" y="3080982"/>
            <a:chExt cx="8503017" cy="813571"/>
          </a:xfrm>
        </p:grpSpPr>
        <p:sp>
          <p:nvSpPr>
            <p:cNvPr id="74" name="Правая фигурная скобка 73"/>
            <p:cNvSpPr/>
            <p:nvPr/>
          </p:nvSpPr>
          <p:spPr bwMode="auto">
            <a:xfrm rot="5400000" flipV="1">
              <a:off x="4388909" y="-678219"/>
              <a:ext cx="372532" cy="7890934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4148615" y="3371333"/>
              <a:ext cx="853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rgbClr val="C00000"/>
                  </a:solidFill>
                  <a:latin typeface="Bookman Old Style" pitchFamily="18" charset="0"/>
                </a:rPr>
                <a:t>390</a:t>
              </a:r>
              <a:endParaRPr lang="ru-RU" sz="2800" dirty="0">
                <a:solidFill>
                  <a:srgbClr val="C00000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30148" y="3117334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А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8390415" y="3134267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В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" name="Группа 23"/>
          <p:cNvGrpSpPr/>
          <p:nvPr/>
        </p:nvGrpSpPr>
        <p:grpSpPr>
          <a:xfrm>
            <a:off x="169332" y="1940468"/>
            <a:ext cx="1244040" cy="404798"/>
            <a:chOff x="7611533" y="1246201"/>
            <a:chExt cx="1244040" cy="404798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7656206" y="1246201"/>
              <a:ext cx="11993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i="1" dirty="0" smtClean="0">
                  <a:solidFill>
                    <a:srgbClr val="C00000"/>
                  </a:solidFill>
                  <a:latin typeface="+mn-lt"/>
                </a:rPr>
                <a:t>70 км/ч </a:t>
              </a:r>
              <a:endParaRPr lang="ru-RU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6" name="Стрелка вправо 25"/>
            <p:cNvSpPr/>
            <p:nvPr/>
          </p:nvSpPr>
          <p:spPr bwMode="auto">
            <a:xfrm>
              <a:off x="7611533" y="1557865"/>
              <a:ext cx="1117600" cy="93134"/>
            </a:xfrm>
            <a:prstGeom prst="rightArrow">
              <a:avLst/>
            </a:prstGeom>
            <a:solidFill>
              <a:srgbClr val="C00000">
                <a:alpha val="69804"/>
              </a:srgbClr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4009497" y="1982799"/>
            <a:ext cx="1546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30 мин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09" t="12963" r="6008" b="7239"/>
          <a:stretch>
            <a:fillRect/>
          </a:stretch>
        </p:blipFill>
        <p:spPr bwMode="auto">
          <a:xfrm>
            <a:off x="118534" y="2345269"/>
            <a:ext cx="1043221" cy="849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09" t="12963" r="6008" b="7239"/>
          <a:stretch>
            <a:fillRect/>
          </a:stretch>
        </p:blipFill>
        <p:spPr bwMode="auto">
          <a:xfrm flipH="1">
            <a:off x="4158488" y="2311401"/>
            <a:ext cx="1043221" cy="849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Прямоугольник 35"/>
          <p:cNvSpPr/>
          <p:nvPr/>
        </p:nvSpPr>
        <p:spPr>
          <a:xfrm>
            <a:off x="4576763" y="3167390"/>
            <a:ext cx="4427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C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109571" name="Object 33"/>
          <p:cNvGraphicFramePr>
            <a:graphicFrameLocks noChangeAspect="1"/>
          </p:cNvGraphicFramePr>
          <p:nvPr/>
        </p:nvGraphicFramePr>
        <p:xfrm>
          <a:off x="3871912" y="5726113"/>
          <a:ext cx="1406525" cy="668337"/>
        </p:xfrm>
        <a:graphic>
          <a:graphicData uri="http://schemas.openxmlformats.org/presentationml/2006/ole">
            <p:oleObj spid="_x0000_s109571" name="Формула" r:id="rId5" imgW="825480" imgH="393480" progId="Equation.3">
              <p:embed/>
            </p:oleObj>
          </a:graphicData>
        </a:graphic>
      </p:graphicFrame>
      <p:grpSp>
        <p:nvGrpSpPr>
          <p:cNvPr id="43" name="Группа 42"/>
          <p:cNvGrpSpPr/>
          <p:nvPr/>
        </p:nvGrpSpPr>
        <p:grpSpPr>
          <a:xfrm>
            <a:off x="770467" y="5698067"/>
            <a:ext cx="3437466" cy="736600"/>
            <a:chOff x="770467" y="5698067"/>
            <a:chExt cx="3437466" cy="736600"/>
          </a:xfrm>
        </p:grpSpPr>
        <p:sp>
          <p:nvSpPr>
            <p:cNvPr id="37" name="Скругленный прямоугольник 36"/>
            <p:cNvSpPr/>
            <p:nvPr/>
          </p:nvSpPr>
          <p:spPr bwMode="auto">
            <a:xfrm>
              <a:off x="3801533" y="5698067"/>
              <a:ext cx="406400" cy="736600"/>
            </a:xfrm>
            <a:prstGeom prst="roundRect">
              <a:avLst>
                <a:gd name="adj" fmla="val 37944"/>
              </a:avLst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770467" y="5878582"/>
              <a:ext cx="275060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i="1" dirty="0" smtClean="0">
                  <a:solidFill>
                    <a:prstClr val="black"/>
                  </a:solidFill>
                  <a:latin typeface="Bookman Old Style" pitchFamily="18" charset="0"/>
                </a:rPr>
                <a:t>для автомобиля</a:t>
              </a:r>
              <a:endParaRPr lang="ru-RU" dirty="0"/>
            </a:p>
          </p:txBody>
        </p:sp>
        <p:sp>
          <p:nvSpPr>
            <p:cNvPr id="41" name="Стрелка вправо 40"/>
            <p:cNvSpPr/>
            <p:nvPr/>
          </p:nvSpPr>
          <p:spPr bwMode="auto">
            <a:xfrm>
              <a:off x="3175001" y="6011334"/>
              <a:ext cx="533400" cy="177800"/>
            </a:xfrm>
            <a:prstGeom prst="rightArrow">
              <a:avLst/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376209" y="5689600"/>
            <a:ext cx="4276725" cy="745067"/>
            <a:chOff x="4376209" y="5689600"/>
            <a:chExt cx="4276725" cy="745067"/>
          </a:xfrm>
        </p:grpSpPr>
        <p:sp>
          <p:nvSpPr>
            <p:cNvPr id="39" name="Скругленный прямоугольник 38"/>
            <p:cNvSpPr/>
            <p:nvPr/>
          </p:nvSpPr>
          <p:spPr bwMode="auto">
            <a:xfrm>
              <a:off x="4376209" y="5689600"/>
              <a:ext cx="424392" cy="745067"/>
            </a:xfrm>
            <a:prstGeom prst="roundRect">
              <a:avLst>
                <a:gd name="adj" fmla="val 33667"/>
              </a:avLst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672667" y="5853182"/>
              <a:ext cx="298026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2000" i="1" dirty="0" smtClean="0">
                  <a:solidFill>
                    <a:prstClr val="black"/>
                  </a:solidFill>
                  <a:latin typeface="Bookman Old Style" pitchFamily="18" charset="0"/>
                </a:rPr>
                <a:t>для мотоциклиста</a:t>
              </a:r>
              <a:endParaRPr lang="ru-RU" dirty="0"/>
            </a:p>
          </p:txBody>
        </p:sp>
        <p:sp>
          <p:nvSpPr>
            <p:cNvPr id="42" name="Стрелка вправо 41"/>
            <p:cNvSpPr/>
            <p:nvPr/>
          </p:nvSpPr>
          <p:spPr bwMode="auto">
            <a:xfrm rot="10800000">
              <a:off x="5401735" y="5985934"/>
              <a:ext cx="533400" cy="177800"/>
            </a:xfrm>
            <a:prstGeom prst="rightArrow">
              <a:avLst/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</p:grpSp>
      <p:grpSp>
        <p:nvGrpSpPr>
          <p:cNvPr id="29" name="Группа 24"/>
          <p:cNvGrpSpPr/>
          <p:nvPr/>
        </p:nvGrpSpPr>
        <p:grpSpPr>
          <a:xfrm>
            <a:off x="626536" y="3052648"/>
            <a:ext cx="4182533" cy="820437"/>
            <a:chOff x="4131737" y="2076047"/>
            <a:chExt cx="4182533" cy="820437"/>
          </a:xfrm>
        </p:grpSpPr>
        <p:sp>
          <p:nvSpPr>
            <p:cNvPr id="30" name="Правая фигурная скобка 29"/>
            <p:cNvSpPr/>
            <p:nvPr/>
          </p:nvSpPr>
          <p:spPr bwMode="auto">
            <a:xfrm rot="16200000">
              <a:off x="6040528" y="622742"/>
              <a:ext cx="364951" cy="4182533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977414" y="2076047"/>
              <a:ext cx="43633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48148E-6 L 0.83055 1.48148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.55556E-7 -2.59259E-6 L 0.44045 -0.0011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-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3.33333E-6 2.22222E-6 L -0.44219 0.002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subSp spid="_x0000_s10957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571">
                                            <p:subSp spid="_x0000_s109571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571">
                                            <p:subSp spid="_x0000_s109571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utoUpdateAnimBg="0"/>
      <p:bldP spid="32" grpId="0" autoUpdateAnimBg="0"/>
      <p:bldP spid="36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3"/>
          <p:cNvGraphicFramePr>
            <a:graphicFrameLocks noChangeAspect="1"/>
          </p:cNvGraphicFramePr>
          <p:nvPr/>
        </p:nvGraphicFramePr>
        <p:xfrm>
          <a:off x="3720306" y="909108"/>
          <a:ext cx="1709738" cy="668338"/>
        </p:xfrm>
        <a:graphic>
          <a:graphicData uri="http://schemas.openxmlformats.org/presentationml/2006/ole">
            <p:oleObj spid="_x0000_s111618" name="Формула" r:id="rId3" imgW="1002960" imgH="393480" progId="Equation.3">
              <p:embed/>
            </p:oleObj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227806" y="857250"/>
            <a:ext cx="3954727" cy="769937"/>
            <a:chOff x="194734" y="5674784"/>
            <a:chExt cx="3954727" cy="769937"/>
          </a:xfrm>
        </p:grpSpPr>
        <p:sp>
          <p:nvSpPr>
            <p:cNvPr id="7" name="Скругленный прямоугольник 6"/>
            <p:cNvSpPr/>
            <p:nvPr/>
          </p:nvSpPr>
          <p:spPr bwMode="auto">
            <a:xfrm>
              <a:off x="3615268" y="5674784"/>
              <a:ext cx="534193" cy="769937"/>
            </a:xfrm>
            <a:prstGeom prst="roundRect">
              <a:avLst>
                <a:gd name="adj" fmla="val 37944"/>
              </a:avLst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94734" y="5853182"/>
              <a:ext cx="314854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i="1" dirty="0" smtClean="0">
                  <a:solidFill>
                    <a:prstClr val="black"/>
                  </a:solidFill>
                  <a:latin typeface="Bookman Old Style" pitchFamily="18" charset="0"/>
                </a:rPr>
                <a:t>для мотоциклиста</a:t>
              </a:r>
              <a:endParaRPr lang="ru-RU" dirty="0"/>
            </a:p>
          </p:txBody>
        </p:sp>
        <p:sp>
          <p:nvSpPr>
            <p:cNvPr id="9" name="Стрелка вправо 8"/>
            <p:cNvSpPr/>
            <p:nvPr/>
          </p:nvSpPr>
          <p:spPr bwMode="auto">
            <a:xfrm>
              <a:off x="2997201" y="5985934"/>
              <a:ext cx="533400" cy="177800"/>
            </a:xfrm>
            <a:prstGeom prst="rightArrow">
              <a:avLst/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833673" y="857250"/>
            <a:ext cx="3691466" cy="769938"/>
            <a:chOff x="4724401" y="5657851"/>
            <a:chExt cx="3691466" cy="769938"/>
          </a:xfrm>
        </p:grpSpPr>
        <p:sp>
          <p:nvSpPr>
            <p:cNvPr id="11" name="Скругленный прямоугольник 10"/>
            <p:cNvSpPr/>
            <p:nvPr/>
          </p:nvSpPr>
          <p:spPr bwMode="auto">
            <a:xfrm>
              <a:off x="4724401" y="5657851"/>
              <a:ext cx="592666" cy="769938"/>
            </a:xfrm>
            <a:prstGeom prst="roundRect">
              <a:avLst>
                <a:gd name="adj" fmla="val 33667"/>
              </a:avLst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72667" y="5853182"/>
              <a:ext cx="2743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2000" i="1" dirty="0" smtClean="0">
                  <a:solidFill>
                    <a:prstClr val="black"/>
                  </a:solidFill>
                  <a:latin typeface="Bookman Old Style" pitchFamily="18" charset="0"/>
                </a:rPr>
                <a:t>для автомобиля</a:t>
              </a:r>
              <a:endParaRPr lang="ru-RU" dirty="0"/>
            </a:p>
          </p:txBody>
        </p:sp>
        <p:sp>
          <p:nvSpPr>
            <p:cNvPr id="13" name="Стрелка вправо 12"/>
            <p:cNvSpPr/>
            <p:nvPr/>
          </p:nvSpPr>
          <p:spPr bwMode="auto">
            <a:xfrm rot="10800000">
              <a:off x="5401735" y="5985934"/>
              <a:ext cx="533400" cy="177800"/>
            </a:xfrm>
            <a:prstGeom prst="rightArrow">
              <a:avLst/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70441" y="351337"/>
            <a:ext cx="80094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А время движения автомобиля на всем участке от А до В:</a:t>
            </a:r>
            <a:endParaRPr kumimoji="0" lang="ru-RU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11621" name="Object 33"/>
          <p:cNvGraphicFramePr>
            <a:graphicFrameLocks noChangeAspect="1"/>
          </p:cNvGraphicFramePr>
          <p:nvPr/>
        </p:nvGraphicFramePr>
        <p:xfrm>
          <a:off x="449791" y="1873250"/>
          <a:ext cx="1968500" cy="1422400"/>
        </p:xfrm>
        <a:graphic>
          <a:graphicData uri="http://schemas.openxmlformats.org/presentationml/2006/ole">
            <p:oleObj spid="_x0000_s111621" name="Формула" r:id="rId4" imgW="1155600" imgH="838080" progId="Equation.3">
              <p:embed/>
            </p:oleObj>
          </a:graphicData>
        </a:graphic>
      </p:graphicFrame>
      <p:graphicFrame>
        <p:nvGraphicFramePr>
          <p:cNvPr id="111622" name="Object 33"/>
          <p:cNvGraphicFramePr>
            <a:graphicFrameLocks noChangeAspect="1"/>
          </p:cNvGraphicFramePr>
          <p:nvPr/>
        </p:nvGraphicFramePr>
        <p:xfrm>
          <a:off x="2683405" y="1873250"/>
          <a:ext cx="2662237" cy="1422400"/>
        </p:xfrm>
        <a:graphic>
          <a:graphicData uri="http://schemas.openxmlformats.org/presentationml/2006/ole">
            <p:oleObj spid="_x0000_s111622" name="Формула" r:id="rId5" imgW="1562040" imgH="838080" progId="Equation.3">
              <p:embed/>
            </p:oleObj>
          </a:graphicData>
        </a:graphic>
      </p:graphicFrame>
      <p:graphicFrame>
        <p:nvGraphicFramePr>
          <p:cNvPr id="111623" name="Object 33"/>
          <p:cNvGraphicFramePr>
            <a:graphicFrameLocks noChangeAspect="1"/>
          </p:cNvGraphicFramePr>
          <p:nvPr/>
        </p:nvGraphicFramePr>
        <p:xfrm>
          <a:off x="5401204" y="1873250"/>
          <a:ext cx="3568700" cy="1422400"/>
        </p:xfrm>
        <a:graphic>
          <a:graphicData uri="http://schemas.openxmlformats.org/presentationml/2006/ole">
            <p:oleObj spid="_x0000_s111623" name="Формула" r:id="rId6" imgW="2095200" imgH="838080" progId="Equation.3">
              <p:embed/>
            </p:oleObj>
          </a:graphicData>
        </a:graphic>
      </p:graphicFrame>
      <p:graphicFrame>
        <p:nvGraphicFramePr>
          <p:cNvPr id="111626" name="Object 10"/>
          <p:cNvGraphicFramePr>
            <a:graphicFrameLocks noChangeAspect="1"/>
          </p:cNvGraphicFramePr>
          <p:nvPr/>
        </p:nvGraphicFramePr>
        <p:xfrm>
          <a:off x="2858294" y="4168776"/>
          <a:ext cx="3433762" cy="346075"/>
        </p:xfrm>
        <a:graphic>
          <a:graphicData uri="http://schemas.openxmlformats.org/presentationml/2006/ole">
            <p:oleObj spid="_x0000_s111626" name="Формула" r:id="rId7" imgW="2019240" imgH="203040" progId="Equation.3">
              <p:embed/>
            </p:oleObj>
          </a:graphicData>
        </a:graphic>
      </p:graphicFrame>
      <p:graphicFrame>
        <p:nvGraphicFramePr>
          <p:cNvPr id="111627" name="Object 11"/>
          <p:cNvGraphicFramePr>
            <a:graphicFrameLocks noChangeAspect="1"/>
          </p:cNvGraphicFramePr>
          <p:nvPr/>
        </p:nvGraphicFramePr>
        <p:xfrm>
          <a:off x="3117850" y="4635500"/>
          <a:ext cx="2914650" cy="346075"/>
        </p:xfrm>
        <a:graphic>
          <a:graphicData uri="http://schemas.openxmlformats.org/presentationml/2006/ole">
            <p:oleObj spid="_x0000_s111627" name="Формула" r:id="rId8" imgW="1714320" imgH="203040" progId="Equation.3">
              <p:embed/>
            </p:oleObj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3504208" y="6396335"/>
            <a:ext cx="2141933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210.</a:t>
            </a:r>
          </a:p>
        </p:txBody>
      </p:sp>
      <p:graphicFrame>
        <p:nvGraphicFramePr>
          <p:cNvPr id="24" name="Object 32"/>
          <p:cNvGraphicFramePr>
            <a:graphicFrameLocks noChangeAspect="1"/>
          </p:cNvGraphicFramePr>
          <p:nvPr/>
        </p:nvGraphicFramePr>
        <p:xfrm>
          <a:off x="3905250" y="5099050"/>
          <a:ext cx="1338263" cy="774700"/>
        </p:xfrm>
        <a:graphic>
          <a:graphicData uri="http://schemas.openxmlformats.org/presentationml/2006/ole">
            <p:oleObj spid="_x0000_s111628" name="Формула" r:id="rId9" imgW="787320" imgH="457200" progId="Equation.3">
              <p:embed/>
            </p:oleObj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5162730" y="5457268"/>
            <a:ext cx="37657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– не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удовл-ет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условию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S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endParaRPr lang="ru-RU" dirty="0"/>
          </a:p>
        </p:txBody>
      </p:sp>
      <p:graphicFrame>
        <p:nvGraphicFramePr>
          <p:cNvPr id="26" name="Object 32"/>
          <p:cNvGraphicFramePr>
            <a:graphicFrameLocks noChangeAspect="1"/>
          </p:cNvGraphicFramePr>
          <p:nvPr/>
        </p:nvGraphicFramePr>
        <p:xfrm>
          <a:off x="4067969" y="6006041"/>
          <a:ext cx="1014412" cy="301625"/>
        </p:xfrm>
        <a:graphic>
          <a:graphicData uri="http://schemas.openxmlformats.org/presentationml/2006/ole">
            <p:oleObj spid="_x0000_s111629" name="Формула" r:id="rId10" imgW="596880" imgH="177480" progId="Equation.3">
              <p:embed/>
            </p:oleObj>
          </a:graphicData>
        </a:graphic>
      </p:graphicFrame>
      <p:graphicFrame>
        <p:nvGraphicFramePr>
          <p:cNvPr id="111631" name="Object 15"/>
          <p:cNvGraphicFramePr>
            <a:graphicFrameLocks noChangeAspect="1"/>
          </p:cNvGraphicFramePr>
          <p:nvPr/>
        </p:nvGraphicFramePr>
        <p:xfrm>
          <a:off x="3110441" y="3419474"/>
          <a:ext cx="3913188" cy="668338"/>
        </p:xfrm>
        <a:graphic>
          <a:graphicData uri="http://schemas.openxmlformats.org/presentationml/2006/ole">
            <p:oleObj spid="_x0000_s111631" name="Формула" r:id="rId11" imgW="2298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>
                                            <p:subSp spid="_x0000_s11162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1621">
                                            <p:subSp spid="_x0000_s111621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621">
                                            <p:subSp spid="_x0000_s111621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>
                                            <p:subSp spid="_x0000_s11162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1622">
                                            <p:subSp spid="_x0000_s111622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1622">
                                            <p:subSp spid="_x0000_s111622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>
                                            <p:subSp spid="_x0000_s11162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1623">
                                            <p:subSp spid="_x0000_s111623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1623">
                                            <p:subSp spid="_x0000_s111623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subSp spid="_x0000_s111628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>
                                            <p:subSp spid="_x0000_s111628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>
                                            <p:subSp spid="_x0000_s111628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23" grpId="0" animBg="1" autoUpdateAnimBg="0"/>
      <p:bldP spid="2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№113</a:t>
            </a:r>
            <a:r>
              <a:rPr lang="en-US" b="1" dirty="0" smtClean="0">
                <a:latin typeface="+mn-lt"/>
              </a:rPr>
              <a:t>439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Два пешехода отправляются одновременно в одном направлении из одного и того же места на прогулку по аллее парка. Скорость первого на 0,5 км/ч больше скорости второго. Через сколько минут расстояние между пешеходами станет равным 400 метрам?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738320" y="1873250"/>
          <a:ext cx="7661010" cy="24688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725877"/>
                <a:gridCol w="1642136"/>
                <a:gridCol w="846667"/>
                <a:gridCol w="344633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115958" y="1873250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326689" y="1873250"/>
            <a:ext cx="4823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382929" y="1873250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36826" y="2694517"/>
            <a:ext cx="428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1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6826" y="3634316"/>
            <a:ext cx="428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115958" y="2635252"/>
            <a:ext cx="444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893733" y="3549651"/>
            <a:ext cx="213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x 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+ 0,5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en-US" sz="1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·</a:t>
            </a: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t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407131" y="2660648"/>
            <a:ext cx="9300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x 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· </a:t>
            </a:r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t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353454" y="2635251"/>
            <a:ext cx="446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t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582067" y="3549651"/>
            <a:ext cx="14173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+ 0,5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04558" y="1873250"/>
            <a:ext cx="15215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36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v·t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110596" name="Object 33"/>
          <p:cNvGraphicFramePr>
            <a:graphicFrameLocks noChangeAspect="1"/>
          </p:cNvGraphicFramePr>
          <p:nvPr/>
        </p:nvGraphicFramePr>
        <p:xfrm>
          <a:off x="3406775" y="4464050"/>
          <a:ext cx="2339975" cy="366713"/>
        </p:xfrm>
        <a:graphic>
          <a:graphicData uri="http://schemas.openxmlformats.org/presentationml/2006/ole">
            <p:oleObj spid="_x0000_s110596" name="Формула" r:id="rId3" imgW="1371600" imgH="215640" progId="Equation.3">
              <p:embed/>
            </p:oleObj>
          </a:graphicData>
        </a:graphic>
      </p:graphicFrame>
      <p:graphicFrame>
        <p:nvGraphicFramePr>
          <p:cNvPr id="110599" name="Object 7"/>
          <p:cNvGraphicFramePr>
            <a:graphicFrameLocks noChangeAspect="1"/>
          </p:cNvGraphicFramePr>
          <p:nvPr/>
        </p:nvGraphicFramePr>
        <p:xfrm>
          <a:off x="4153694" y="5698067"/>
          <a:ext cx="846138" cy="342900"/>
        </p:xfrm>
        <a:graphic>
          <a:graphicData uri="http://schemas.openxmlformats.org/presentationml/2006/ole">
            <p:oleObj spid="_x0000_s110599" name="Формула" r:id="rId4" imgW="495000" imgH="203040" progId="Equation.3">
              <p:embed/>
            </p:oleObj>
          </a:graphicData>
        </a:graphic>
      </p:graphicFrame>
      <p:sp>
        <p:nvSpPr>
          <p:cNvPr id="81" name="Прямоугольник 80"/>
          <p:cNvSpPr/>
          <p:nvPr/>
        </p:nvSpPr>
        <p:spPr>
          <a:xfrm>
            <a:off x="2791658" y="5982201"/>
            <a:ext cx="35702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0,8ч = 0,8 · 60 = 48 минут</a:t>
            </a:r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3601175" y="6396335"/>
            <a:ext cx="195117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48.</a:t>
            </a:r>
          </a:p>
        </p:txBody>
      </p:sp>
      <p:pic>
        <p:nvPicPr>
          <p:cNvPr id="83" name="Рисунок 82" descr="a0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08617" y="2614612"/>
            <a:ext cx="952500" cy="714375"/>
          </a:xfrm>
          <a:prstGeom prst="rect">
            <a:avLst/>
          </a:prstGeom>
        </p:spPr>
      </p:pic>
      <p:sp>
        <p:nvSpPr>
          <p:cNvPr id="84" name="Прямоугольник 83"/>
          <p:cNvSpPr/>
          <p:nvPr/>
        </p:nvSpPr>
        <p:spPr>
          <a:xfrm>
            <a:off x="4353454" y="3549652"/>
            <a:ext cx="446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t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5" name="Рисунок 84" descr="a06.gif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66284" y="3520546"/>
            <a:ext cx="952500" cy="714375"/>
          </a:xfrm>
          <a:prstGeom prst="rect">
            <a:avLst/>
          </a:prstGeom>
        </p:spPr>
      </p:pic>
      <p:sp>
        <p:nvSpPr>
          <p:cNvPr id="86" name="Выгнутая вправо стрелка 85"/>
          <p:cNvSpPr/>
          <p:nvPr/>
        </p:nvSpPr>
        <p:spPr bwMode="auto">
          <a:xfrm rot="20837897" flipV="1">
            <a:off x="6852781" y="2837201"/>
            <a:ext cx="372532" cy="1111787"/>
          </a:xfrm>
          <a:prstGeom prst="curvedLeftArrow">
            <a:avLst>
              <a:gd name="adj1" fmla="val 17949"/>
              <a:gd name="adj2" fmla="val 50000"/>
              <a:gd name="adj3" fmla="val 32017"/>
            </a:avLst>
          </a:prstGeom>
          <a:solidFill>
            <a:srgbClr val="C00000">
              <a:alpha val="69804"/>
            </a:srgb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87" name="Прямоугольник 86"/>
          <p:cNvSpPr/>
          <p:nvPr/>
        </p:nvSpPr>
        <p:spPr>
          <a:xfrm>
            <a:off x="7287219" y="3032981"/>
            <a:ext cx="441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</a:rPr>
              <a:t>–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88" name="Прямоугольник с двумя скругленными противолежащими углами 87"/>
          <p:cNvSpPr/>
          <p:nvPr/>
        </p:nvSpPr>
        <p:spPr>
          <a:xfrm>
            <a:off x="7823201" y="3113026"/>
            <a:ext cx="1320799" cy="578882"/>
          </a:xfrm>
          <a:prstGeom prst="round2DiagRect">
            <a:avLst/>
          </a:prstGeom>
          <a:solidFill>
            <a:srgbClr val="F2CED2">
              <a:alpha val="50196"/>
            </a:srgb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i="1" dirty="0" smtClean="0">
                <a:solidFill>
                  <a:srgbClr val="C00000"/>
                </a:solidFill>
                <a:latin typeface="Bookman Old Style" pitchFamily="18" charset="0"/>
              </a:rPr>
              <a:t>0,4</a:t>
            </a:r>
            <a:r>
              <a:rPr lang="ru-RU" sz="2800" i="1" dirty="0" smtClean="0">
                <a:solidFill>
                  <a:srgbClr val="C00000"/>
                </a:solidFill>
                <a:latin typeface="Bookman Old Style" pitchFamily="18" charset="0"/>
              </a:rPr>
              <a:t>км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110602" name="Object 10"/>
          <p:cNvGraphicFramePr>
            <a:graphicFrameLocks noChangeAspect="1"/>
          </p:cNvGraphicFramePr>
          <p:nvPr/>
        </p:nvGraphicFramePr>
        <p:xfrm>
          <a:off x="3439319" y="4931833"/>
          <a:ext cx="2274888" cy="346075"/>
        </p:xfrm>
        <a:graphic>
          <a:graphicData uri="http://schemas.openxmlformats.org/presentationml/2006/ole">
            <p:oleObj spid="_x0000_s110602" name="Формула" r:id="rId6" imgW="1333440" imgH="203040" progId="Equation.3">
              <p:embed/>
            </p:oleObj>
          </a:graphicData>
        </a:graphic>
      </p:graphicFrame>
      <p:graphicFrame>
        <p:nvGraphicFramePr>
          <p:cNvPr id="110603" name="Object 11"/>
          <p:cNvGraphicFramePr>
            <a:graphicFrameLocks noChangeAspect="1"/>
          </p:cNvGraphicFramePr>
          <p:nvPr/>
        </p:nvGraphicFramePr>
        <p:xfrm>
          <a:off x="3959225" y="5305955"/>
          <a:ext cx="1235075" cy="346075"/>
        </p:xfrm>
        <a:graphic>
          <a:graphicData uri="http://schemas.openxmlformats.org/presentationml/2006/ole">
            <p:oleObj spid="_x0000_s110603" name="Формула" r:id="rId7" imgW="723600" imgH="203040" progId="Equation.3">
              <p:embed/>
            </p:oleObj>
          </a:graphicData>
        </a:graphic>
      </p:graphicFrame>
      <p:sp>
        <p:nvSpPr>
          <p:cNvPr id="32" name="Прямоугольник 31"/>
          <p:cNvSpPr/>
          <p:nvPr/>
        </p:nvSpPr>
        <p:spPr>
          <a:xfrm>
            <a:off x="1672646" y="4404268"/>
            <a:ext cx="14734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/>
      <p:bldP spid="50" grpId="0"/>
      <p:bldP spid="54" grpId="0"/>
      <p:bldP spid="81" grpId="0" autoUpdateAnimBg="0"/>
      <p:bldP spid="82" grpId="0" animBg="1" autoUpdateAnimBg="0"/>
      <p:bldP spid="84" grpId="0"/>
      <p:bldP spid="86" grpId="0" animBg="1"/>
      <p:bldP spid="87" grpId="0"/>
      <p:bldP spid="88" grpId="0" animBg="1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05734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№113</a:t>
            </a:r>
            <a:r>
              <a:rPr lang="en-US" b="1" dirty="0" smtClean="0">
                <a:latin typeface="+mn-lt"/>
              </a:rPr>
              <a:t>587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Два мотоциклиста стартуют одновременно в одном направлении из двух диаметрально противоположных точек круговой трассы, длина которой равна 16 км. Через сколько минут мотоциклисты поравняются в первый раз, если скорость одного из них на 10 км/ч больше скорости другого?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 bwMode="auto">
          <a:xfrm>
            <a:off x="2782095" y="1629833"/>
            <a:ext cx="3589336" cy="3598333"/>
          </a:xfrm>
          <a:prstGeom prst="ellipse">
            <a:avLst/>
          </a:prstGeom>
          <a:noFill/>
          <a:ln w="4635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 flipH="1">
            <a:off x="2404534" y="1260475"/>
            <a:ext cx="4326466" cy="4326467"/>
          </a:xfrm>
          <a:prstGeom prst="lin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1" name="Группа 30"/>
          <p:cNvGrpSpPr/>
          <p:nvPr/>
        </p:nvGrpSpPr>
        <p:grpSpPr>
          <a:xfrm>
            <a:off x="3859477" y="334145"/>
            <a:ext cx="1434571" cy="6156460"/>
            <a:chOff x="3914351" y="1127025"/>
            <a:chExt cx="1434571" cy="6156461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93" t="13636" r="3781" b="6902"/>
            <a:stretch>
              <a:fillRect/>
            </a:stretch>
          </p:blipFill>
          <p:spPr bwMode="auto">
            <a:xfrm flipH="1">
              <a:off x="3919060" y="1127025"/>
              <a:ext cx="1425153" cy="1134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Прямоугольник 23"/>
            <p:cNvSpPr/>
            <p:nvPr/>
          </p:nvSpPr>
          <p:spPr bwMode="auto">
            <a:xfrm rot="10800000">
              <a:off x="3914351" y="6141544"/>
              <a:ext cx="1434571" cy="114194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 bwMode="auto">
          <a:xfrm rot="2652465">
            <a:off x="5668962" y="1032933"/>
            <a:ext cx="1388533" cy="114194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0" name="Группа 39"/>
          <p:cNvGrpSpPr/>
          <p:nvPr/>
        </p:nvGrpSpPr>
        <p:grpSpPr>
          <a:xfrm flipH="1" flipV="1">
            <a:off x="3843868" y="327765"/>
            <a:ext cx="1464733" cy="6156491"/>
            <a:chOff x="3733689" y="2986538"/>
            <a:chExt cx="1430137" cy="6156493"/>
          </a:xfrm>
        </p:grpSpPr>
        <p:pic>
          <p:nvPicPr>
            <p:cNvPr id="41" name="Picture 5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l="6893" t="13636" r="6328" b="6902"/>
            <a:stretch>
              <a:fillRect/>
            </a:stretch>
          </p:blipFill>
          <p:spPr bwMode="auto">
            <a:xfrm flipH="1">
              <a:off x="3755983" y="2986538"/>
              <a:ext cx="1384515" cy="1134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Прямоугольник 42"/>
            <p:cNvSpPr/>
            <p:nvPr/>
          </p:nvSpPr>
          <p:spPr bwMode="auto">
            <a:xfrm rot="10800000">
              <a:off x="3733689" y="7973464"/>
              <a:ext cx="1430137" cy="1169567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1600000">
                                      <p:cBhvr>
                                        <p:cTn id="20" dur="4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570441" y="351337"/>
            <a:ext cx="80094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 км/ч – скорость первого мотоциклиста, тогда скорость второго –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+ 10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 км/ч. Пусть через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t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 часов мотоциклисты поравняются в первый раз. Тогда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расстояние, пройденное первым мотоциклистом:</a:t>
            </a:r>
          </a:p>
        </p:txBody>
      </p:sp>
      <p:graphicFrame>
        <p:nvGraphicFramePr>
          <p:cNvPr id="111627" name="Object 11"/>
          <p:cNvGraphicFramePr>
            <a:graphicFrameLocks noChangeAspect="1"/>
          </p:cNvGraphicFramePr>
          <p:nvPr/>
        </p:nvGraphicFramePr>
        <p:xfrm>
          <a:off x="3238500" y="2280179"/>
          <a:ext cx="2676525" cy="366712"/>
        </p:xfrm>
        <a:graphic>
          <a:graphicData uri="http://schemas.openxmlformats.org/presentationml/2006/ole">
            <p:oleObj spid="_x0000_s112647" name="Формула" r:id="rId3" imgW="1574640" imgH="215640" progId="Equation.3">
              <p:embed/>
            </p:oleObj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3601175" y="5913735"/>
            <a:ext cx="195117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</a:t>
            </a:r>
            <a:r>
              <a:rPr lang="en-US" sz="2400" i="1" dirty="0" smtClean="0">
                <a:solidFill>
                  <a:prstClr val="black"/>
                </a:solidFill>
                <a:latin typeface="Bookman Old Style" pitchFamily="18" charset="0"/>
              </a:rPr>
              <a:t>48</a:t>
            </a: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.</a:t>
            </a:r>
          </a:p>
        </p:txBody>
      </p:sp>
      <p:graphicFrame>
        <p:nvGraphicFramePr>
          <p:cNvPr id="26" name="Object 32"/>
          <p:cNvGraphicFramePr>
            <a:graphicFrameLocks noChangeAspect="1"/>
          </p:cNvGraphicFramePr>
          <p:nvPr/>
        </p:nvGraphicFramePr>
        <p:xfrm>
          <a:off x="4123531" y="3581400"/>
          <a:ext cx="906463" cy="301625"/>
        </p:xfrm>
        <a:graphic>
          <a:graphicData uri="http://schemas.openxmlformats.org/presentationml/2006/ole">
            <p:oleObj spid="_x0000_s112649" name="Формула" r:id="rId4" imgW="533160" imgH="177480" progId="Equation.3">
              <p:embed/>
            </p:oleObj>
          </a:graphicData>
        </a:graphic>
      </p:graphicFrame>
      <p:graphicFrame>
        <p:nvGraphicFramePr>
          <p:cNvPr id="112651" name="Object 11"/>
          <p:cNvGraphicFramePr>
            <a:graphicFrameLocks noChangeAspect="1"/>
          </p:cNvGraphicFramePr>
          <p:nvPr/>
        </p:nvGraphicFramePr>
        <p:xfrm>
          <a:off x="3606007" y="2956453"/>
          <a:ext cx="1941512" cy="303212"/>
        </p:xfrm>
        <a:graphic>
          <a:graphicData uri="http://schemas.openxmlformats.org/presentationml/2006/ole">
            <p:oleObj spid="_x0000_s112651" name="Формула" r:id="rId5" imgW="1143000" imgH="177480" progId="Equation.3">
              <p:embed/>
            </p:oleObj>
          </a:graphicData>
        </a:graphic>
      </p:graphicFrame>
      <p:graphicFrame>
        <p:nvGraphicFramePr>
          <p:cNvPr id="112652" name="Object 13"/>
          <p:cNvGraphicFramePr>
            <a:graphicFrameLocks noChangeAspect="1"/>
          </p:cNvGraphicFramePr>
          <p:nvPr/>
        </p:nvGraphicFramePr>
        <p:xfrm>
          <a:off x="4155282" y="4104217"/>
          <a:ext cx="842962" cy="344488"/>
        </p:xfrm>
        <a:graphic>
          <a:graphicData uri="http://schemas.openxmlformats.org/presentationml/2006/ole">
            <p:oleObj spid="_x0000_s112652" name="Формула" r:id="rId6" imgW="495000" imgH="203040" progId="Equation.3">
              <p:embed/>
            </p:oleObj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2791658" y="4602134"/>
            <a:ext cx="35702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0,8ч = 0,8 · 60 = 48 минут</a:t>
            </a:r>
            <a:endParaRPr lang="ru-RU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3749940" y="1645249"/>
            <a:ext cx="5114660" cy="1175739"/>
            <a:chOff x="3606801" y="5311316"/>
            <a:chExt cx="5114660" cy="1175739"/>
          </a:xfrm>
        </p:grpSpPr>
        <p:sp>
          <p:nvSpPr>
            <p:cNvPr id="29" name="Скругленный прямоугольник 28"/>
            <p:cNvSpPr/>
            <p:nvPr/>
          </p:nvSpPr>
          <p:spPr bwMode="auto">
            <a:xfrm>
              <a:off x="3606801" y="5717118"/>
              <a:ext cx="1041400" cy="769937"/>
            </a:xfrm>
            <a:prstGeom prst="roundRect">
              <a:avLst>
                <a:gd name="adj" fmla="val 37944"/>
              </a:avLst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5317067" y="5311316"/>
              <a:ext cx="340439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r>
                <a:rPr lang="en-US" sz="2000" i="1" dirty="0" smtClean="0">
                  <a:solidFill>
                    <a:prstClr val="black"/>
                  </a:solidFill>
                  <a:latin typeface="Bookman Old Style" pitchFamily="18" charset="0"/>
                </a:rPr>
                <a:t> </a:t>
              </a:r>
              <a:r>
                <a:rPr lang="ru-RU" sz="2000" i="1" dirty="0" smtClean="0">
                  <a:solidFill>
                    <a:prstClr val="black"/>
                  </a:solidFill>
                  <a:latin typeface="Bookman Old Style" pitchFamily="18" charset="0"/>
                </a:rPr>
                <a:t>для 2 мотоциклиста</a:t>
              </a:r>
              <a:endParaRPr lang="ru-RU" dirty="0"/>
            </a:p>
          </p:txBody>
        </p:sp>
        <p:sp>
          <p:nvSpPr>
            <p:cNvPr id="31" name="Стрелка вправо 30"/>
            <p:cNvSpPr/>
            <p:nvPr/>
          </p:nvSpPr>
          <p:spPr bwMode="auto">
            <a:xfrm rot="20193413" flipH="1">
              <a:off x="4690963" y="5627964"/>
              <a:ext cx="603651" cy="142504"/>
            </a:xfrm>
            <a:prstGeom prst="rightArrow">
              <a:avLst/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23" grpId="0" animBg="1" autoUpdateAnimBg="0"/>
      <p:bldP spid="27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4151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Из одной точки круговой трассы, длина которой равна 6 км, одновременно в одном направлении стартовали два автомобиля. Скорость первого автомобиля равна 114 км/ч, и через 40 минут после старта он опережал второй автомобиль на один круг. Найдите скорость второго автомобиля. Ответ дайте в км/ч.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 bwMode="auto">
          <a:xfrm>
            <a:off x="2782095" y="2348971"/>
            <a:ext cx="3589336" cy="3598333"/>
          </a:xfrm>
          <a:prstGeom prst="ellipse">
            <a:avLst/>
          </a:prstGeom>
          <a:noFill/>
          <a:ln w="4635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 flipH="1">
            <a:off x="2404534" y="1979613"/>
            <a:ext cx="4326466" cy="4326467"/>
          </a:xfrm>
          <a:prstGeom prst="lin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0" name="Группа 39"/>
          <p:cNvGrpSpPr/>
          <p:nvPr/>
        </p:nvGrpSpPr>
        <p:grpSpPr>
          <a:xfrm>
            <a:off x="3814763" y="1654705"/>
            <a:ext cx="1524000" cy="4952998"/>
            <a:chOff x="3814763" y="905934"/>
            <a:chExt cx="1524000" cy="4952998"/>
          </a:xfrm>
        </p:grpSpPr>
        <p:pic>
          <p:nvPicPr>
            <p:cNvPr id="129026" name="Picture 2" descr="&amp;Tcy;&amp;rcy;&amp;acy;&amp;ncy;&amp;scy;&amp;pcy;&amp;ocy;&amp;rcy;&amp;tcy;: &amp;Gcy;&amp;ocy;&amp;ncy;&amp;ocy;&amp;chcy;&amp;ncy;&amp;acy;&amp;yacy; &amp;mcy;&amp;acy;&amp;shcy;&amp;icy;&amp;ncy;&amp;acy;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18704" y="905934"/>
              <a:ext cx="1516118" cy="6822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" name="Прямоугольник 38"/>
            <p:cNvSpPr/>
            <p:nvPr/>
          </p:nvSpPr>
          <p:spPr bwMode="auto">
            <a:xfrm>
              <a:off x="3814763" y="5181598"/>
              <a:ext cx="1524000" cy="677334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dirty="0" smtClean="0">
                <a:ln>
                  <a:noFill/>
                </a:ln>
                <a:noFill/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3780896" y="1860023"/>
            <a:ext cx="1594906" cy="4548715"/>
            <a:chOff x="3779306" y="1225552"/>
            <a:chExt cx="1594906" cy="4548715"/>
          </a:xfrm>
        </p:grpSpPr>
        <p:sp>
          <p:nvSpPr>
            <p:cNvPr id="46" name="Прямоугольник 45"/>
            <p:cNvSpPr/>
            <p:nvPr/>
          </p:nvSpPr>
          <p:spPr bwMode="auto">
            <a:xfrm>
              <a:off x="3779306" y="5295898"/>
              <a:ext cx="1591734" cy="47836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dirty="0" smtClean="0">
                <a:ln>
                  <a:noFill/>
                </a:ln>
                <a:noFill/>
                <a:effectLst/>
                <a:latin typeface="Times New Roman" pitchFamily="18" charset="0"/>
              </a:endParaRPr>
            </a:p>
          </p:txBody>
        </p:sp>
        <p:pic>
          <p:nvPicPr>
            <p:cNvPr id="50" name="Рисунок 49" descr="1303768091_liduidzmfys37hu.jpe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22" r="3422" b="17901"/>
            <a:stretch>
              <a:fillRect/>
            </a:stretch>
          </p:blipFill>
          <p:spPr>
            <a:xfrm flipH="1">
              <a:off x="3793066" y="1225552"/>
              <a:ext cx="1581146" cy="493181"/>
            </a:xfrm>
            <a:prstGeom prst="rect">
              <a:avLst/>
            </a:prstGeom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8" dur="38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491067" y="351337"/>
            <a:ext cx="8178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</a:p>
          <a:p>
            <a:pPr lvl="0" algn="just"/>
            <a:r>
              <a:rPr lang="ru-RU" sz="2000" i="1" u="sng" dirty="0" smtClean="0">
                <a:latin typeface="Bookman Old Style" pitchFamily="18" charset="0"/>
              </a:rPr>
              <a:t>1 способ:</a:t>
            </a:r>
            <a:r>
              <a:rPr lang="ru-RU" sz="2000" i="1" dirty="0" smtClean="0">
                <a:latin typeface="Bookman Old Style" pitchFamily="18" charset="0"/>
              </a:rPr>
              <a:t> </a:t>
            </a:r>
          </a:p>
          <a:p>
            <a:pPr lvl="0"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 км/ч – скорость второго автомобиля. За 2/3 часа первый автомобиль прошел на 6 км больше, чем второй, отсюда имеем:</a:t>
            </a:r>
          </a:p>
        </p:txBody>
      </p:sp>
      <p:graphicFrame>
        <p:nvGraphicFramePr>
          <p:cNvPr id="111627" name="Object 11"/>
          <p:cNvGraphicFramePr>
            <a:graphicFrameLocks noChangeAspect="1"/>
          </p:cNvGraphicFramePr>
          <p:nvPr/>
        </p:nvGraphicFramePr>
        <p:xfrm>
          <a:off x="3527955" y="2249488"/>
          <a:ext cx="2979737" cy="668338"/>
        </p:xfrm>
        <a:graphic>
          <a:graphicData uri="http://schemas.openxmlformats.org/presentationml/2006/ole">
            <p:oleObj spid="_x0000_s131074" name="Формула" r:id="rId3" imgW="1752480" imgH="393480" progId="Equation.3">
              <p:embed/>
            </p:oleObj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3505796" y="6049202"/>
            <a:ext cx="214193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105.</a:t>
            </a:r>
          </a:p>
        </p:txBody>
      </p:sp>
      <p:graphicFrame>
        <p:nvGraphicFramePr>
          <p:cNvPr id="112651" name="Object 11"/>
          <p:cNvGraphicFramePr>
            <a:graphicFrameLocks noChangeAspect="1"/>
          </p:cNvGraphicFramePr>
          <p:nvPr/>
        </p:nvGraphicFramePr>
        <p:xfrm>
          <a:off x="3705225" y="3077634"/>
          <a:ext cx="1743075" cy="671512"/>
        </p:xfrm>
        <a:graphic>
          <a:graphicData uri="http://schemas.openxmlformats.org/presentationml/2006/ole">
            <p:oleObj spid="_x0000_s131076" name="Формула" r:id="rId4" imgW="1028520" imgH="393480" progId="Equation.3">
              <p:embed/>
            </p:oleObj>
          </a:graphicData>
        </a:graphic>
      </p:graphicFrame>
      <p:graphicFrame>
        <p:nvGraphicFramePr>
          <p:cNvPr id="112652" name="Object 13"/>
          <p:cNvGraphicFramePr>
            <a:graphicFrameLocks noChangeAspect="1"/>
          </p:cNvGraphicFramePr>
          <p:nvPr/>
        </p:nvGraphicFramePr>
        <p:xfrm>
          <a:off x="4079875" y="3863975"/>
          <a:ext cx="993775" cy="301625"/>
        </p:xfrm>
        <a:graphic>
          <a:graphicData uri="http://schemas.openxmlformats.org/presentationml/2006/ole">
            <p:oleObj spid="_x0000_s131077" name="Формула" r:id="rId5" imgW="583920" imgH="177480" progId="Equation.3">
              <p:embed/>
            </p:oleObj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466461" y="4250266"/>
            <a:ext cx="82206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u="sng" dirty="0" smtClean="0">
                <a:solidFill>
                  <a:prstClr val="black"/>
                </a:solidFill>
                <a:latin typeface="+mn-lt"/>
              </a:rPr>
              <a:t>2 способ:</a:t>
            </a:r>
          </a:p>
          <a:p>
            <a:pPr algn="just"/>
            <a:r>
              <a:rPr lang="ru-RU" sz="2000" i="1" dirty="0" smtClean="0">
                <a:latin typeface="+mn-lt"/>
              </a:rPr>
              <a:t>За 40 минут первый автомобиль обогнал второй на 6 км, значит за 60 минут обгонит на 9 км, т.е. скорость второго на 9 км/ч меньше скорости первого, значит, </a:t>
            </a:r>
          </a:p>
          <a:p>
            <a:pPr algn="ctr"/>
            <a:r>
              <a:rPr lang="ru-RU" sz="2000" i="1" dirty="0" err="1" smtClean="0">
                <a:latin typeface="+mn-lt"/>
              </a:rPr>
              <a:t>х</a:t>
            </a:r>
            <a:r>
              <a:rPr lang="ru-RU" sz="2000" i="1" dirty="0" smtClean="0">
                <a:latin typeface="+mn-lt"/>
              </a:rPr>
              <a:t> = 114 – 9 = 105 км/ч</a:t>
            </a:r>
            <a:endParaRPr lang="ru-RU" sz="2000" i="1" dirty="0">
              <a:latin typeface="+mn-lt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576763" y="1816170"/>
            <a:ext cx="4220104" cy="1158806"/>
            <a:chOff x="3606801" y="5328249"/>
            <a:chExt cx="4220104" cy="1158806"/>
          </a:xfrm>
        </p:grpSpPr>
        <p:sp>
          <p:nvSpPr>
            <p:cNvPr id="17" name="Скругленный прямоугольник 16"/>
            <p:cNvSpPr/>
            <p:nvPr/>
          </p:nvSpPr>
          <p:spPr bwMode="auto">
            <a:xfrm>
              <a:off x="3606801" y="5717118"/>
              <a:ext cx="672570" cy="769937"/>
            </a:xfrm>
            <a:prstGeom prst="roundRect">
              <a:avLst>
                <a:gd name="adj" fmla="val 37944"/>
              </a:avLst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872038" y="5328249"/>
              <a:ext cx="295486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20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 </a:t>
              </a:r>
              <a:r>
                <a:rPr lang="en-US" sz="20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r>
                <a:rPr lang="en-US" sz="2000" i="1" dirty="0" smtClean="0">
                  <a:solidFill>
                    <a:prstClr val="black"/>
                  </a:solidFill>
                  <a:latin typeface="Bookman Old Style" pitchFamily="18" charset="0"/>
                </a:rPr>
                <a:t> </a:t>
              </a:r>
              <a:r>
                <a:rPr lang="ru-RU" sz="2000" i="1" dirty="0" smtClean="0">
                  <a:solidFill>
                    <a:prstClr val="black"/>
                  </a:solidFill>
                  <a:latin typeface="Bookman Old Style" pitchFamily="18" charset="0"/>
                </a:rPr>
                <a:t>для 2 автомобиля</a:t>
              </a:r>
              <a:endParaRPr lang="ru-RU" dirty="0"/>
            </a:p>
          </p:txBody>
        </p:sp>
        <p:sp>
          <p:nvSpPr>
            <p:cNvPr id="19" name="Стрелка вправо 18"/>
            <p:cNvSpPr/>
            <p:nvPr/>
          </p:nvSpPr>
          <p:spPr bwMode="auto">
            <a:xfrm rot="20227783" flipH="1">
              <a:off x="4380970" y="5636432"/>
              <a:ext cx="541109" cy="137835"/>
            </a:xfrm>
            <a:prstGeom prst="rightArrow">
              <a:avLst/>
            </a:prstGeom>
            <a:solidFill>
              <a:srgbClr val="C00000">
                <a:alpha val="20000"/>
              </a:srgbClr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ru-RU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4651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Из пункта A круговой трассы выехал велосипедист. Через 40 минут он еще не вернулся в пункт А и из пункта А следом за ним отправился мотоциклист. Через 16 минут после отправления он догнал велосипедиста в первый раз, а еще через 42 минуты после этого догнал его во второй раз. Найдите скорость мотоциклиста, если длина трассы равна 35 км. Ответ дайте в км/ч.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 bwMode="auto">
          <a:xfrm>
            <a:off x="2782095" y="1629833"/>
            <a:ext cx="3589336" cy="3598333"/>
          </a:xfrm>
          <a:prstGeom prst="ellipse">
            <a:avLst/>
          </a:prstGeom>
          <a:noFill/>
          <a:ln w="4635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859477" y="350770"/>
            <a:ext cx="1434571" cy="6156460"/>
            <a:chOff x="3914351" y="1127025"/>
            <a:chExt cx="1434571" cy="6156461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93" t="13636" r="3781" b="6902"/>
            <a:stretch>
              <a:fillRect/>
            </a:stretch>
          </p:blipFill>
          <p:spPr bwMode="auto">
            <a:xfrm flipH="1">
              <a:off x="3919060" y="1127025"/>
              <a:ext cx="1425153" cy="1134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Прямоугольник 12"/>
            <p:cNvSpPr/>
            <p:nvPr/>
          </p:nvSpPr>
          <p:spPr bwMode="auto">
            <a:xfrm rot="10800000">
              <a:off x="3914351" y="6141544"/>
              <a:ext cx="1434571" cy="114194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136496" y="431801"/>
            <a:ext cx="880533" cy="5985932"/>
            <a:chOff x="4136496" y="431801"/>
            <a:chExt cx="880533" cy="5985932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010" t="14592" r="8089" b="6846"/>
            <a:stretch>
              <a:fillRect/>
            </a:stretch>
          </p:blipFill>
          <p:spPr bwMode="auto">
            <a:xfrm flipH="1">
              <a:off x="4147467" y="431801"/>
              <a:ext cx="858592" cy="101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Прямоугольник 14"/>
            <p:cNvSpPr/>
            <p:nvPr/>
          </p:nvSpPr>
          <p:spPr bwMode="auto">
            <a:xfrm>
              <a:off x="4136496" y="5393266"/>
              <a:ext cx="880533" cy="1024467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1600000">
                                      <p:cBhvr>
                                        <p:cTn id="2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4296" y="375185"/>
            <a:ext cx="814493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120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x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 – скорость первого автомобиля,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где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0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,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тогда скорость второго автомобиля на второй половине пути равна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x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+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16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км/ч. Примем расстояние между пунктами за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. Автомобили были в пути одно и то же время, отсюда имеем: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01175" y="6016067"/>
            <a:ext cx="1951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32.</a:t>
            </a:r>
          </a:p>
        </p:txBody>
      </p:sp>
      <p:graphicFrame>
        <p:nvGraphicFramePr>
          <p:cNvPr id="32" name="Object 22"/>
          <p:cNvGraphicFramePr>
            <a:graphicFrameLocks noChangeAspect="1"/>
          </p:cNvGraphicFramePr>
          <p:nvPr/>
        </p:nvGraphicFramePr>
        <p:xfrm>
          <a:off x="3258609" y="2964392"/>
          <a:ext cx="4043363" cy="668338"/>
        </p:xfrm>
        <a:graphic>
          <a:graphicData uri="http://schemas.openxmlformats.org/presentationml/2006/ole">
            <p:oleObj spid="_x0000_s53273" name="Формула" r:id="rId3" imgW="2374560" imgH="393480" progId="Equation.3">
              <p:embed/>
            </p:oleObj>
          </a:graphicData>
        </a:graphic>
      </p:graphicFrame>
      <p:graphicFrame>
        <p:nvGraphicFramePr>
          <p:cNvPr id="53276" name="Object 28"/>
          <p:cNvGraphicFramePr>
            <a:graphicFrameLocks noChangeAspect="1"/>
          </p:cNvGraphicFramePr>
          <p:nvPr/>
        </p:nvGraphicFramePr>
        <p:xfrm>
          <a:off x="2760663" y="3822171"/>
          <a:ext cx="3632200" cy="344487"/>
        </p:xfrm>
        <a:graphic>
          <a:graphicData uri="http://schemas.openxmlformats.org/presentationml/2006/ole">
            <p:oleObj spid="_x0000_s53276" name="Формула" r:id="rId4" imgW="2133360" imgH="203040" progId="Equation.3">
              <p:embed/>
            </p:oleObj>
          </a:graphicData>
        </a:graphic>
      </p:graphicFrame>
      <p:graphicFrame>
        <p:nvGraphicFramePr>
          <p:cNvPr id="53279" name="Object 31"/>
          <p:cNvGraphicFramePr>
            <a:graphicFrameLocks noChangeAspect="1"/>
          </p:cNvGraphicFramePr>
          <p:nvPr/>
        </p:nvGraphicFramePr>
        <p:xfrm>
          <a:off x="3506788" y="4279900"/>
          <a:ext cx="2139950" cy="344488"/>
        </p:xfrm>
        <a:graphic>
          <a:graphicData uri="http://schemas.openxmlformats.org/presentationml/2006/ole">
            <p:oleObj spid="_x0000_s53279" name="Формула" r:id="rId5" imgW="1257120" imgH="203040" progId="Equation.3">
              <p:embed/>
            </p:oleObj>
          </a:graphicData>
        </a:graphic>
      </p:graphicFrame>
      <p:graphicFrame>
        <p:nvGraphicFramePr>
          <p:cNvPr id="53280" name="Object 32"/>
          <p:cNvGraphicFramePr>
            <a:graphicFrameLocks noChangeAspect="1"/>
          </p:cNvGraphicFramePr>
          <p:nvPr/>
        </p:nvGraphicFramePr>
        <p:xfrm>
          <a:off x="4016375" y="4726515"/>
          <a:ext cx="1101725" cy="774700"/>
        </p:xfrm>
        <a:graphic>
          <a:graphicData uri="http://schemas.openxmlformats.org/presentationml/2006/ole">
            <p:oleObj spid="_x0000_s53280" name="Формула" r:id="rId6" imgW="647640" imgH="457200" progId="Equation.3">
              <p:embed/>
            </p:oleObj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144030" y="5084734"/>
            <a:ext cx="3740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– не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удовл-ет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условию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endParaRPr lang="ru-RU" dirty="0"/>
          </a:p>
        </p:txBody>
      </p:sp>
      <p:graphicFrame>
        <p:nvGraphicFramePr>
          <p:cNvPr id="36" name="Object 22"/>
          <p:cNvGraphicFramePr>
            <a:graphicFrameLocks noChangeAspect="1"/>
          </p:cNvGraphicFramePr>
          <p:nvPr/>
        </p:nvGraphicFramePr>
        <p:xfrm>
          <a:off x="3095625" y="2168526"/>
          <a:ext cx="2962275" cy="668338"/>
        </p:xfrm>
        <a:graphic>
          <a:graphicData uri="http://schemas.openxmlformats.org/presentationml/2006/ole">
            <p:oleObj spid="_x0000_s53281" name="Формула" r:id="rId7" imgW="1739880" imgH="393480" progId="Equation.3">
              <p:embed/>
            </p:oleObj>
          </a:graphicData>
        </a:graphic>
      </p:graphicFrame>
      <p:graphicFrame>
        <p:nvGraphicFramePr>
          <p:cNvPr id="53282" name="Object 32"/>
          <p:cNvGraphicFramePr>
            <a:graphicFrameLocks noChangeAspect="1"/>
          </p:cNvGraphicFramePr>
          <p:nvPr/>
        </p:nvGraphicFramePr>
        <p:xfrm>
          <a:off x="4146550" y="5675842"/>
          <a:ext cx="841375" cy="301625"/>
        </p:xfrm>
        <a:graphic>
          <a:graphicData uri="http://schemas.openxmlformats.org/presentationml/2006/ole">
            <p:oleObj spid="_x0000_s53282" name="Формула" r:id="rId8" imgW="49500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406929" y="283604"/>
            <a:ext cx="8339667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latin typeface="Bookman Old Style" pitchFamily="18" charset="0"/>
              </a:rPr>
              <a:t>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 км/ч – скорость велосипедиста,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у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км/ч – скорость мотоциклиста. Тогда до первой встречи велосипедист проехал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40 + 16 = 56 мин = 14/15 ч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, расстояние –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14/15·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км; мотоциклист проехал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16 мин = 4/15 ч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, расстояние –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4/15·у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км. Поскольку они проехали одно и тоже расстояние, получим:                       </a:t>
            </a:r>
          </a:p>
          <a:p>
            <a:pPr algn="ctr"/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14/15·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= 4/15·у</a:t>
            </a:r>
            <a:endParaRPr lang="ru-RU" sz="2000" i="1" dirty="0" smtClean="0">
              <a:solidFill>
                <a:prstClr val="black"/>
              </a:solidFill>
              <a:latin typeface="Bookman Old Style" pitchFamily="18" charset="0"/>
            </a:endParaRP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До второй встречи велосипедист проехал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56 + 42 = 98 мин =  = 49/30 ч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, расстояние –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49/30·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км; мотоциклист проехал  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16 + 42 = 58 мин = 29/30 ч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, расстояние –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29/30·у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км, что на один круг больше, чем у велосипедиста, т.е.:</a:t>
            </a:r>
          </a:p>
          <a:p>
            <a:pPr algn="ctr">
              <a:spcBef>
                <a:spcPts val="600"/>
              </a:spcBef>
            </a:pP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29/30у – 49/30х = 35</a:t>
            </a:r>
            <a:endParaRPr lang="ru-RU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601175" y="6396335"/>
            <a:ext cx="195117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70.</a:t>
            </a:r>
          </a:p>
        </p:txBody>
      </p:sp>
      <p:graphicFrame>
        <p:nvGraphicFramePr>
          <p:cNvPr id="133125" name="Object 5"/>
          <p:cNvGraphicFramePr>
            <a:graphicFrameLocks noChangeAspect="1"/>
          </p:cNvGraphicFramePr>
          <p:nvPr/>
        </p:nvGraphicFramePr>
        <p:xfrm>
          <a:off x="750996" y="4429654"/>
          <a:ext cx="3067469" cy="1336146"/>
        </p:xfrm>
        <a:graphic>
          <a:graphicData uri="http://schemas.openxmlformats.org/presentationml/2006/ole">
            <p:oleObj spid="_x0000_s133125" name="Формула" r:id="rId3" imgW="1917360" imgH="838080" progId="Equation.3">
              <p:embed/>
            </p:oleObj>
          </a:graphicData>
        </a:graphic>
      </p:graphicFrame>
      <p:graphicFrame>
        <p:nvGraphicFramePr>
          <p:cNvPr id="133126" name="Object 6"/>
          <p:cNvGraphicFramePr>
            <a:graphicFrameLocks noChangeAspect="1"/>
          </p:cNvGraphicFramePr>
          <p:nvPr/>
        </p:nvGraphicFramePr>
        <p:xfrm>
          <a:off x="4718050" y="4714875"/>
          <a:ext cx="3511550" cy="850900"/>
        </p:xfrm>
        <a:graphic>
          <a:graphicData uri="http://schemas.openxmlformats.org/presentationml/2006/ole">
            <p:oleObj spid="_x0000_s133126" name="Формула" r:id="rId4" imgW="2197080" imgH="533160" progId="Equation.3">
              <p:embed/>
            </p:oleObj>
          </a:graphicData>
        </a:graphic>
      </p:graphicFrame>
      <p:graphicFrame>
        <p:nvGraphicFramePr>
          <p:cNvPr id="133127" name="Object 12"/>
          <p:cNvGraphicFramePr>
            <a:graphicFrameLocks noChangeAspect="1"/>
          </p:cNvGraphicFramePr>
          <p:nvPr/>
        </p:nvGraphicFramePr>
        <p:xfrm>
          <a:off x="3896760" y="5653616"/>
          <a:ext cx="1360005" cy="325089"/>
        </p:xfrm>
        <a:graphic>
          <a:graphicData uri="http://schemas.openxmlformats.org/presentationml/2006/ole">
            <p:oleObj spid="_x0000_s133127" name="Формула" r:id="rId5" imgW="850680" imgH="203040" progId="Equation.3">
              <p:embed/>
            </p:oleObj>
          </a:graphicData>
        </a:graphic>
      </p:graphicFrame>
      <p:graphicFrame>
        <p:nvGraphicFramePr>
          <p:cNvPr id="133128" name="Object 12"/>
          <p:cNvGraphicFramePr>
            <a:graphicFrameLocks noChangeAspect="1"/>
          </p:cNvGraphicFramePr>
          <p:nvPr/>
        </p:nvGraphicFramePr>
        <p:xfrm>
          <a:off x="4181586" y="6078537"/>
          <a:ext cx="790354" cy="325089"/>
        </p:xfrm>
        <a:graphic>
          <a:graphicData uri="http://schemas.openxmlformats.org/presentationml/2006/ole">
            <p:oleObj spid="_x0000_s133128" name="Формула" r:id="rId6" imgW="4950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User\Desktop\Для сайта\various_vessels\vessels_0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290" t="41242" r="2252" b="37308"/>
          <a:stretch>
            <a:fillRect/>
          </a:stretch>
        </p:blipFill>
        <p:spPr bwMode="auto">
          <a:xfrm>
            <a:off x="7794535" y="2619237"/>
            <a:ext cx="2698930" cy="973665"/>
          </a:xfrm>
          <a:prstGeom prst="rect">
            <a:avLst/>
          </a:prstGeom>
          <a:noFill/>
        </p:spPr>
      </p:pic>
      <p:pic>
        <p:nvPicPr>
          <p:cNvPr id="17" name="Picture 2" descr="C:\Users\User\Desktop\Для сайта\various_vessels\vessels_0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290" t="41242" r="2252" b="37308"/>
          <a:stretch>
            <a:fillRect/>
          </a:stretch>
        </p:blipFill>
        <p:spPr bwMode="auto">
          <a:xfrm flipH="1">
            <a:off x="-567267" y="2619237"/>
            <a:ext cx="2698930" cy="97366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3863" y="356556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5027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Расстояние между пристанями A и B равно 105 км. Из A в B по течению реки отправился плот, а через 1 час вслед за ним отправилась яхта, которая, прибыв в пункт B, тотчас повернула обратно и возвратилась в A. К этому времени плот прошел 40 км. Найдите скорость яхты в неподвижной воде, если скорость течения реки равна 4 км/ч. Ответ дайте в км/ч.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6" name="Группа 23"/>
          <p:cNvGrpSpPr/>
          <p:nvPr/>
        </p:nvGrpSpPr>
        <p:grpSpPr>
          <a:xfrm>
            <a:off x="325254" y="4816335"/>
            <a:ext cx="8503017" cy="813571"/>
            <a:chOff x="330148" y="3080982"/>
            <a:chExt cx="8503017" cy="813571"/>
          </a:xfrm>
        </p:grpSpPr>
        <p:sp>
          <p:nvSpPr>
            <p:cNvPr id="8" name="Правая фигурная скобка 7"/>
            <p:cNvSpPr/>
            <p:nvPr/>
          </p:nvSpPr>
          <p:spPr bwMode="auto">
            <a:xfrm rot="5400000" flipV="1">
              <a:off x="4388909" y="-678219"/>
              <a:ext cx="372532" cy="7890934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48615" y="3371333"/>
              <a:ext cx="853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rgbClr val="C00000"/>
                  </a:solidFill>
                  <a:latin typeface="Bookman Old Style" pitchFamily="18" charset="0"/>
                </a:rPr>
                <a:t>105</a:t>
              </a:r>
              <a:endParaRPr lang="ru-RU" sz="2800" dirty="0">
                <a:solidFill>
                  <a:srgbClr val="C0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30148" y="3117334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А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8390415" y="3134267"/>
              <a:ext cx="442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В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2" name="Рисунок 11" descr="39413_Papo_fantasia.ru_en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l="15064" t="5833" r="7568" b="5278"/>
          <a:stretch>
            <a:fillRect/>
          </a:stretch>
        </p:blipFill>
        <p:spPr>
          <a:xfrm>
            <a:off x="0" y="3037375"/>
            <a:ext cx="1495505" cy="1608667"/>
          </a:xfrm>
          <a:prstGeom prst="rect">
            <a:avLst/>
          </a:prstGeom>
        </p:spPr>
      </p:pic>
      <p:grpSp>
        <p:nvGrpSpPr>
          <p:cNvPr id="20" name="Группа 24"/>
          <p:cNvGrpSpPr/>
          <p:nvPr/>
        </p:nvGrpSpPr>
        <p:grpSpPr>
          <a:xfrm>
            <a:off x="626538" y="4569086"/>
            <a:ext cx="3445930" cy="905934"/>
            <a:chOff x="4131738" y="2531533"/>
            <a:chExt cx="3445930" cy="905934"/>
          </a:xfrm>
        </p:grpSpPr>
        <p:sp>
          <p:nvSpPr>
            <p:cNvPr id="21" name="Правая фигурная скобка 20"/>
            <p:cNvSpPr/>
            <p:nvPr/>
          </p:nvSpPr>
          <p:spPr bwMode="auto">
            <a:xfrm rot="5400000" flipV="1">
              <a:off x="5672227" y="991044"/>
              <a:ext cx="364951" cy="3445930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511746" y="2914247"/>
              <a:ext cx="63030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i="1" dirty="0" smtClean="0">
                  <a:solidFill>
                    <a:srgbClr val="C00000"/>
                  </a:solidFill>
                  <a:latin typeface="Bookman Old Style" pitchFamily="18" charset="0"/>
                </a:rPr>
                <a:t>40</a:t>
              </a:r>
              <a:endParaRPr lang="ru-RU" sz="2800" dirty="0">
                <a:solidFill>
                  <a:srgbClr val="C00000"/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0" y="2088788"/>
            <a:ext cx="12282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1 час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36563 -0.00116 " pathEditMode="relative" rAng="0" ptsTypes="AA">
                                      <p:cBhvr>
                                        <p:cTn id="6" dur="1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77778E-7 4.81481E-6 L 0.81337 4.81481E-6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0.10104 4.81481E-6 L -0.85625 4.81481E-6 " pathEditMode="relative" rAng="0" ptsTypes="AA">
                                      <p:cBhvr>
                                        <p:cTn id="2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491067" y="351337"/>
            <a:ext cx="8178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</a:p>
          <a:p>
            <a:pPr lvl="0"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Скорость плота равна скорости течения реки 4 км/ч. Пусть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км/ч – собственная скорость яхты, тогда скорость яхты по течению равна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+ 4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км/ч, а скорость яхты против течения равна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– 4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км/ч. Время, которое затратил плот на путь в 40 км равно 40 : 4 = 10 часов. Яхта, проделав путь из А в В и обратно, затратила на 1 час меньше, значит 9 часов.</a:t>
            </a:r>
          </a:p>
          <a:p>
            <a:pPr lvl="0"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Имеем:</a:t>
            </a:r>
          </a:p>
        </p:txBody>
      </p:sp>
      <p:graphicFrame>
        <p:nvGraphicFramePr>
          <p:cNvPr id="111627" name="Object 11"/>
          <p:cNvGraphicFramePr>
            <a:graphicFrameLocks noChangeAspect="1"/>
          </p:cNvGraphicFramePr>
          <p:nvPr/>
        </p:nvGraphicFramePr>
        <p:xfrm>
          <a:off x="2822575" y="2760663"/>
          <a:ext cx="4233862" cy="668337"/>
        </p:xfrm>
        <a:graphic>
          <a:graphicData uri="http://schemas.openxmlformats.org/presentationml/2006/ole">
            <p:oleObj spid="_x0000_s138242" name="Формула" r:id="rId3" imgW="2489040" imgH="393480" progId="Equation.3">
              <p:embed/>
            </p:oleObj>
          </a:graphicData>
        </a:graphic>
      </p:graphicFrame>
      <p:graphicFrame>
        <p:nvGraphicFramePr>
          <p:cNvPr id="112651" name="Object 11"/>
          <p:cNvGraphicFramePr>
            <a:graphicFrameLocks noChangeAspect="1"/>
          </p:cNvGraphicFramePr>
          <p:nvPr/>
        </p:nvGraphicFramePr>
        <p:xfrm>
          <a:off x="2886869" y="3625322"/>
          <a:ext cx="3379788" cy="388937"/>
        </p:xfrm>
        <a:graphic>
          <a:graphicData uri="http://schemas.openxmlformats.org/presentationml/2006/ole">
            <p:oleObj spid="_x0000_s138243" name="Формула" r:id="rId4" imgW="1993680" imgH="228600" progId="Equation.3">
              <p:embed/>
            </p:oleObj>
          </a:graphicData>
        </a:graphic>
      </p:graphicFrame>
      <p:graphicFrame>
        <p:nvGraphicFramePr>
          <p:cNvPr id="112652" name="Object 13"/>
          <p:cNvGraphicFramePr>
            <a:graphicFrameLocks noChangeAspect="1"/>
          </p:cNvGraphicFramePr>
          <p:nvPr/>
        </p:nvGraphicFramePr>
        <p:xfrm>
          <a:off x="3431382" y="4156075"/>
          <a:ext cx="2290762" cy="344488"/>
        </p:xfrm>
        <a:graphic>
          <a:graphicData uri="http://schemas.openxmlformats.org/presentationml/2006/ole">
            <p:oleObj spid="_x0000_s138244" name="Формула" r:id="rId5" imgW="1346040" imgH="203040" progId="Equation.3">
              <p:embed/>
            </p:oleObj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3601175" y="6396335"/>
            <a:ext cx="195117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24.</a:t>
            </a:r>
          </a:p>
        </p:txBody>
      </p:sp>
      <p:graphicFrame>
        <p:nvGraphicFramePr>
          <p:cNvPr id="20" name="Object 32"/>
          <p:cNvGraphicFramePr>
            <a:graphicFrameLocks noChangeAspect="1"/>
          </p:cNvGraphicFramePr>
          <p:nvPr/>
        </p:nvGraphicFramePr>
        <p:xfrm>
          <a:off x="4068763" y="4691063"/>
          <a:ext cx="1016000" cy="1119187"/>
        </p:xfrm>
        <a:graphic>
          <a:graphicData uri="http://schemas.openxmlformats.org/presentationml/2006/ole">
            <p:oleObj spid="_x0000_s138251" name="Формула" r:id="rId6" imgW="596880" imgH="660240" progId="Equation.3">
              <p:embed/>
            </p:oleObj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5145796" y="5237133"/>
            <a:ext cx="3740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– не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удовл-ет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условию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endParaRPr lang="ru-RU" dirty="0"/>
          </a:p>
        </p:txBody>
      </p:sp>
      <p:graphicFrame>
        <p:nvGraphicFramePr>
          <p:cNvPr id="22" name="Object 32"/>
          <p:cNvGraphicFramePr>
            <a:graphicFrameLocks noChangeAspect="1"/>
          </p:cNvGraphicFramePr>
          <p:nvPr/>
        </p:nvGraphicFramePr>
        <p:xfrm>
          <a:off x="4156075" y="5903912"/>
          <a:ext cx="841375" cy="301625"/>
        </p:xfrm>
        <a:graphic>
          <a:graphicData uri="http://schemas.openxmlformats.org/presentationml/2006/ole">
            <p:oleObj spid="_x0000_s138252" name="Формула" r:id="rId7" imgW="49500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subSp spid="_x0000_s13825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>
                                            <p:subSp spid="_x0000_s138251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>
                                            <p:subSp spid="_x0000_s138251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6" grpId="0" animBg="1" autoUpdateAnimBg="0"/>
      <p:bldP spid="21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5195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Половину времени, затраченного на дорогу, автомобиль ехал со скоростью 67 км/ч, а вторую половину времени – со скоростью 85 км/ч. Найдите среднюю скорость автомобиля на протяжении всего пути. Ответ дайте в км/ч.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6929" y="1460470"/>
            <a:ext cx="83396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latin typeface="Bookman Old Style" pitchFamily="18" charset="0"/>
              </a:rPr>
              <a:t>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t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 ч – время, затраченное на весь путь;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0,5·t·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67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 – первая часть пути,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0,5·t·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85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 – вторая часть пути. Тогда среднюю скорость находим по формуле:</a:t>
            </a:r>
          </a:p>
        </p:txBody>
      </p:sp>
      <p:graphicFrame>
        <p:nvGraphicFramePr>
          <p:cNvPr id="134146" name="Object 12"/>
          <p:cNvGraphicFramePr>
            <a:graphicFrameLocks noChangeAspect="1"/>
          </p:cNvGraphicFramePr>
          <p:nvPr/>
        </p:nvGraphicFramePr>
        <p:xfrm>
          <a:off x="3988786" y="2817549"/>
          <a:ext cx="1175954" cy="850370"/>
        </p:xfrm>
        <a:graphic>
          <a:graphicData uri="http://schemas.openxmlformats.org/presentationml/2006/ole">
            <p:oleObj spid="_x0000_s134146" name="Формула" r:id="rId3" imgW="545760" imgH="393480" progId="Equation.3">
              <p:embed/>
            </p:oleObj>
          </a:graphicData>
        </a:graphic>
      </p:graphicFrame>
      <p:graphicFrame>
        <p:nvGraphicFramePr>
          <p:cNvPr id="134147" name="Object 12"/>
          <p:cNvGraphicFramePr>
            <a:graphicFrameLocks noChangeAspect="1"/>
          </p:cNvGraphicFramePr>
          <p:nvPr/>
        </p:nvGraphicFramePr>
        <p:xfrm>
          <a:off x="2690852" y="3835399"/>
          <a:ext cx="3771822" cy="777875"/>
        </p:xfrm>
        <a:graphic>
          <a:graphicData uri="http://schemas.openxmlformats.org/presentationml/2006/ole">
            <p:oleObj spid="_x0000_s134147" name="Формула" r:id="rId4" imgW="1917360" imgH="393480" progId="Equation.3">
              <p:embed/>
            </p:oleObj>
          </a:graphicData>
        </a:graphic>
      </p:graphicFrame>
      <p:graphicFrame>
        <p:nvGraphicFramePr>
          <p:cNvPr id="134148" name="Object 12"/>
          <p:cNvGraphicFramePr>
            <a:graphicFrameLocks noChangeAspect="1"/>
          </p:cNvGraphicFramePr>
          <p:nvPr/>
        </p:nvGraphicFramePr>
        <p:xfrm>
          <a:off x="3065276" y="4708525"/>
          <a:ext cx="3022974" cy="777875"/>
        </p:xfrm>
        <a:graphic>
          <a:graphicData uri="http://schemas.openxmlformats.org/presentationml/2006/ole">
            <p:oleObj spid="_x0000_s134148" name="Формула" r:id="rId5" imgW="1536480" imgH="393480" progId="Equation.3">
              <p:embed/>
            </p:oleObj>
          </a:graphicData>
        </a:graphic>
      </p:graphicFrame>
      <p:graphicFrame>
        <p:nvGraphicFramePr>
          <p:cNvPr id="134149" name="Object 12"/>
          <p:cNvGraphicFramePr>
            <a:graphicFrameLocks noChangeAspect="1"/>
          </p:cNvGraphicFramePr>
          <p:nvPr/>
        </p:nvGraphicFramePr>
        <p:xfrm>
          <a:off x="3956050" y="5644092"/>
          <a:ext cx="1241425" cy="495300"/>
        </p:xfrm>
        <a:graphic>
          <a:graphicData uri="http://schemas.openxmlformats.org/presentationml/2006/ole">
            <p:oleObj spid="_x0000_s134149" name="Формула" r:id="rId6" imgW="609480" imgH="241200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601175" y="6396335"/>
            <a:ext cx="195117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76.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Полилиния 39"/>
          <p:cNvSpPr/>
          <p:nvPr/>
        </p:nvSpPr>
        <p:spPr bwMode="auto">
          <a:xfrm rot="21480000">
            <a:off x="693207" y="2308365"/>
            <a:ext cx="7763935" cy="1285336"/>
          </a:xfrm>
          <a:custGeom>
            <a:avLst/>
            <a:gdLst>
              <a:gd name="connsiteX0" fmla="*/ 112143 w 5270740"/>
              <a:gd name="connsiteY0" fmla="*/ 1397479 h 2484408"/>
              <a:gd name="connsiteX1" fmla="*/ 112143 w 5270740"/>
              <a:gd name="connsiteY1" fmla="*/ 1397479 h 2484408"/>
              <a:gd name="connsiteX2" fmla="*/ 51759 w 5270740"/>
              <a:gd name="connsiteY2" fmla="*/ 1354347 h 2484408"/>
              <a:gd name="connsiteX3" fmla="*/ 34506 w 5270740"/>
              <a:gd name="connsiteY3" fmla="*/ 1319842 h 2484408"/>
              <a:gd name="connsiteX4" fmla="*/ 8626 w 5270740"/>
              <a:gd name="connsiteY4" fmla="*/ 1233578 h 2484408"/>
              <a:gd name="connsiteX5" fmla="*/ 0 w 5270740"/>
              <a:gd name="connsiteY5" fmla="*/ 1207698 h 2484408"/>
              <a:gd name="connsiteX6" fmla="*/ 8626 w 5270740"/>
              <a:gd name="connsiteY6" fmla="*/ 983411 h 2484408"/>
              <a:gd name="connsiteX7" fmla="*/ 43132 w 5270740"/>
              <a:gd name="connsiteY7" fmla="*/ 905774 h 2484408"/>
              <a:gd name="connsiteX8" fmla="*/ 51759 w 5270740"/>
              <a:gd name="connsiteY8" fmla="*/ 879895 h 2484408"/>
              <a:gd name="connsiteX9" fmla="*/ 112143 w 5270740"/>
              <a:gd name="connsiteY9" fmla="*/ 802257 h 2484408"/>
              <a:gd name="connsiteX10" fmla="*/ 129396 w 5270740"/>
              <a:gd name="connsiteY10" fmla="*/ 776378 h 2484408"/>
              <a:gd name="connsiteX11" fmla="*/ 163902 w 5270740"/>
              <a:gd name="connsiteY11" fmla="*/ 750498 h 2484408"/>
              <a:gd name="connsiteX12" fmla="*/ 207034 w 5270740"/>
              <a:gd name="connsiteY12" fmla="*/ 715993 h 2484408"/>
              <a:gd name="connsiteX13" fmla="*/ 232913 w 5270740"/>
              <a:gd name="connsiteY13" fmla="*/ 698740 h 2484408"/>
              <a:gd name="connsiteX14" fmla="*/ 276045 w 5270740"/>
              <a:gd name="connsiteY14" fmla="*/ 672861 h 2484408"/>
              <a:gd name="connsiteX15" fmla="*/ 336430 w 5270740"/>
              <a:gd name="connsiteY15" fmla="*/ 638355 h 2484408"/>
              <a:gd name="connsiteX16" fmla="*/ 388189 w 5270740"/>
              <a:gd name="connsiteY16" fmla="*/ 612476 h 2484408"/>
              <a:gd name="connsiteX17" fmla="*/ 422694 w 5270740"/>
              <a:gd name="connsiteY17" fmla="*/ 595223 h 2484408"/>
              <a:gd name="connsiteX18" fmla="*/ 474453 w 5270740"/>
              <a:gd name="connsiteY18" fmla="*/ 577970 h 2484408"/>
              <a:gd name="connsiteX19" fmla="*/ 552091 w 5270740"/>
              <a:gd name="connsiteY19" fmla="*/ 552091 h 2484408"/>
              <a:gd name="connsiteX20" fmla="*/ 586596 w 5270740"/>
              <a:gd name="connsiteY20" fmla="*/ 526211 h 2484408"/>
              <a:gd name="connsiteX21" fmla="*/ 698740 w 5270740"/>
              <a:gd name="connsiteY21" fmla="*/ 500332 h 2484408"/>
              <a:gd name="connsiteX22" fmla="*/ 767751 w 5270740"/>
              <a:gd name="connsiteY22" fmla="*/ 474453 h 2484408"/>
              <a:gd name="connsiteX23" fmla="*/ 845389 w 5270740"/>
              <a:gd name="connsiteY23" fmla="*/ 457200 h 2484408"/>
              <a:gd name="connsiteX24" fmla="*/ 871268 w 5270740"/>
              <a:gd name="connsiteY24" fmla="*/ 439947 h 2484408"/>
              <a:gd name="connsiteX25" fmla="*/ 948906 w 5270740"/>
              <a:gd name="connsiteY25" fmla="*/ 422695 h 2484408"/>
              <a:gd name="connsiteX26" fmla="*/ 1035170 w 5270740"/>
              <a:gd name="connsiteY26" fmla="*/ 396815 h 2484408"/>
              <a:gd name="connsiteX27" fmla="*/ 1069676 w 5270740"/>
              <a:gd name="connsiteY27" fmla="*/ 379562 h 2484408"/>
              <a:gd name="connsiteX28" fmla="*/ 1104181 w 5270740"/>
              <a:gd name="connsiteY28" fmla="*/ 370936 h 2484408"/>
              <a:gd name="connsiteX29" fmla="*/ 1130060 w 5270740"/>
              <a:gd name="connsiteY29" fmla="*/ 362310 h 2484408"/>
              <a:gd name="connsiteX30" fmla="*/ 1164566 w 5270740"/>
              <a:gd name="connsiteY30" fmla="*/ 353683 h 2484408"/>
              <a:gd name="connsiteX31" fmla="*/ 1216325 w 5270740"/>
              <a:gd name="connsiteY31" fmla="*/ 336430 h 2484408"/>
              <a:gd name="connsiteX32" fmla="*/ 1268083 w 5270740"/>
              <a:gd name="connsiteY32" fmla="*/ 319178 h 2484408"/>
              <a:gd name="connsiteX33" fmla="*/ 1345721 w 5270740"/>
              <a:gd name="connsiteY33" fmla="*/ 293298 h 2484408"/>
              <a:gd name="connsiteX34" fmla="*/ 1388853 w 5270740"/>
              <a:gd name="connsiteY34" fmla="*/ 267419 h 2484408"/>
              <a:gd name="connsiteX35" fmla="*/ 1431985 w 5270740"/>
              <a:gd name="connsiteY35" fmla="*/ 258793 h 2484408"/>
              <a:gd name="connsiteX36" fmla="*/ 1483743 w 5270740"/>
              <a:gd name="connsiteY36" fmla="*/ 241540 h 2484408"/>
              <a:gd name="connsiteX37" fmla="*/ 1526876 w 5270740"/>
              <a:gd name="connsiteY37" fmla="*/ 232913 h 2484408"/>
              <a:gd name="connsiteX38" fmla="*/ 1552755 w 5270740"/>
              <a:gd name="connsiteY38" fmla="*/ 224287 h 2484408"/>
              <a:gd name="connsiteX39" fmla="*/ 1587260 w 5270740"/>
              <a:gd name="connsiteY39" fmla="*/ 215661 h 2484408"/>
              <a:gd name="connsiteX40" fmla="*/ 1647645 w 5270740"/>
              <a:gd name="connsiteY40" fmla="*/ 198408 h 2484408"/>
              <a:gd name="connsiteX41" fmla="*/ 1759789 w 5270740"/>
              <a:gd name="connsiteY41" fmla="*/ 172528 h 2484408"/>
              <a:gd name="connsiteX42" fmla="*/ 2277374 w 5270740"/>
              <a:gd name="connsiteY42" fmla="*/ 163902 h 2484408"/>
              <a:gd name="connsiteX43" fmla="*/ 2303253 w 5270740"/>
              <a:gd name="connsiteY43" fmla="*/ 155276 h 2484408"/>
              <a:gd name="connsiteX44" fmla="*/ 2398143 w 5270740"/>
              <a:gd name="connsiteY44" fmla="*/ 146649 h 2484408"/>
              <a:gd name="connsiteX45" fmla="*/ 2424023 w 5270740"/>
              <a:gd name="connsiteY45" fmla="*/ 129396 h 2484408"/>
              <a:gd name="connsiteX46" fmla="*/ 2467155 w 5270740"/>
              <a:gd name="connsiteY46" fmla="*/ 120770 h 2484408"/>
              <a:gd name="connsiteX47" fmla="*/ 2544792 w 5270740"/>
              <a:gd name="connsiteY47" fmla="*/ 103517 h 2484408"/>
              <a:gd name="connsiteX48" fmla="*/ 2587925 w 5270740"/>
              <a:gd name="connsiteY48" fmla="*/ 86264 h 2484408"/>
              <a:gd name="connsiteX49" fmla="*/ 2656936 w 5270740"/>
              <a:gd name="connsiteY49" fmla="*/ 69011 h 2484408"/>
              <a:gd name="connsiteX50" fmla="*/ 2691442 w 5270740"/>
              <a:gd name="connsiteY50" fmla="*/ 51759 h 2484408"/>
              <a:gd name="connsiteX51" fmla="*/ 2760453 w 5270740"/>
              <a:gd name="connsiteY51" fmla="*/ 43132 h 2484408"/>
              <a:gd name="connsiteX52" fmla="*/ 2794959 w 5270740"/>
              <a:gd name="connsiteY52" fmla="*/ 34506 h 2484408"/>
              <a:gd name="connsiteX53" fmla="*/ 2855343 w 5270740"/>
              <a:gd name="connsiteY53" fmla="*/ 25879 h 2484408"/>
              <a:gd name="connsiteX54" fmla="*/ 2898476 w 5270740"/>
              <a:gd name="connsiteY54" fmla="*/ 17253 h 2484408"/>
              <a:gd name="connsiteX55" fmla="*/ 2976113 w 5270740"/>
              <a:gd name="connsiteY55" fmla="*/ 8627 h 2484408"/>
              <a:gd name="connsiteX56" fmla="*/ 3036498 w 5270740"/>
              <a:gd name="connsiteY56" fmla="*/ 0 h 2484408"/>
              <a:gd name="connsiteX57" fmla="*/ 3278038 w 5270740"/>
              <a:gd name="connsiteY57" fmla="*/ 8627 h 2484408"/>
              <a:gd name="connsiteX58" fmla="*/ 3372928 w 5270740"/>
              <a:gd name="connsiteY58" fmla="*/ 25879 h 2484408"/>
              <a:gd name="connsiteX59" fmla="*/ 3407434 w 5270740"/>
              <a:gd name="connsiteY59" fmla="*/ 34506 h 2484408"/>
              <a:gd name="connsiteX60" fmla="*/ 3502325 w 5270740"/>
              <a:gd name="connsiteY60" fmla="*/ 43132 h 2484408"/>
              <a:gd name="connsiteX61" fmla="*/ 3536830 w 5270740"/>
              <a:gd name="connsiteY61" fmla="*/ 51759 h 2484408"/>
              <a:gd name="connsiteX62" fmla="*/ 3562709 w 5270740"/>
              <a:gd name="connsiteY62" fmla="*/ 60385 h 2484408"/>
              <a:gd name="connsiteX63" fmla="*/ 3605842 w 5270740"/>
              <a:gd name="connsiteY63" fmla="*/ 69011 h 2484408"/>
              <a:gd name="connsiteX64" fmla="*/ 3631721 w 5270740"/>
              <a:gd name="connsiteY64" fmla="*/ 77638 h 2484408"/>
              <a:gd name="connsiteX65" fmla="*/ 3726611 w 5270740"/>
              <a:gd name="connsiteY65" fmla="*/ 103517 h 2484408"/>
              <a:gd name="connsiteX66" fmla="*/ 3752491 w 5270740"/>
              <a:gd name="connsiteY66" fmla="*/ 120770 h 2484408"/>
              <a:gd name="connsiteX67" fmla="*/ 3795623 w 5270740"/>
              <a:gd name="connsiteY67" fmla="*/ 129396 h 2484408"/>
              <a:gd name="connsiteX68" fmla="*/ 3856008 w 5270740"/>
              <a:gd name="connsiteY68" fmla="*/ 146649 h 2484408"/>
              <a:gd name="connsiteX69" fmla="*/ 3959525 w 5270740"/>
              <a:gd name="connsiteY69" fmla="*/ 189781 h 2484408"/>
              <a:gd name="connsiteX70" fmla="*/ 4080294 w 5270740"/>
              <a:gd name="connsiteY70" fmla="*/ 224287 h 2484408"/>
              <a:gd name="connsiteX71" fmla="*/ 4149306 w 5270740"/>
              <a:gd name="connsiteY71" fmla="*/ 241540 h 2484408"/>
              <a:gd name="connsiteX72" fmla="*/ 4192438 w 5270740"/>
              <a:gd name="connsiteY72" fmla="*/ 258793 h 2484408"/>
              <a:gd name="connsiteX73" fmla="*/ 4261449 w 5270740"/>
              <a:gd name="connsiteY73" fmla="*/ 267419 h 2484408"/>
              <a:gd name="connsiteX74" fmla="*/ 4321834 w 5270740"/>
              <a:gd name="connsiteY74" fmla="*/ 284672 h 2484408"/>
              <a:gd name="connsiteX75" fmla="*/ 4364966 w 5270740"/>
              <a:gd name="connsiteY75" fmla="*/ 293298 h 2484408"/>
              <a:gd name="connsiteX76" fmla="*/ 4416725 w 5270740"/>
              <a:gd name="connsiteY76" fmla="*/ 310551 h 2484408"/>
              <a:gd name="connsiteX77" fmla="*/ 4459857 w 5270740"/>
              <a:gd name="connsiteY77" fmla="*/ 319178 h 2484408"/>
              <a:gd name="connsiteX78" fmla="*/ 4494362 w 5270740"/>
              <a:gd name="connsiteY78" fmla="*/ 327804 h 2484408"/>
              <a:gd name="connsiteX79" fmla="*/ 4528868 w 5270740"/>
              <a:gd name="connsiteY79" fmla="*/ 345057 h 2484408"/>
              <a:gd name="connsiteX80" fmla="*/ 4615132 w 5270740"/>
              <a:gd name="connsiteY80" fmla="*/ 379562 h 2484408"/>
              <a:gd name="connsiteX81" fmla="*/ 4632385 w 5270740"/>
              <a:gd name="connsiteY81" fmla="*/ 405442 h 2484408"/>
              <a:gd name="connsiteX82" fmla="*/ 4641011 w 5270740"/>
              <a:gd name="connsiteY82" fmla="*/ 439947 h 2484408"/>
              <a:gd name="connsiteX83" fmla="*/ 4649638 w 5270740"/>
              <a:gd name="connsiteY83" fmla="*/ 483079 h 2484408"/>
              <a:gd name="connsiteX84" fmla="*/ 4658264 w 5270740"/>
              <a:gd name="connsiteY84" fmla="*/ 534838 h 2484408"/>
              <a:gd name="connsiteX85" fmla="*/ 4666891 w 5270740"/>
              <a:gd name="connsiteY85" fmla="*/ 560717 h 2484408"/>
              <a:gd name="connsiteX86" fmla="*/ 4701396 w 5270740"/>
              <a:gd name="connsiteY86" fmla="*/ 621102 h 2484408"/>
              <a:gd name="connsiteX87" fmla="*/ 4710023 w 5270740"/>
              <a:gd name="connsiteY87" fmla="*/ 655608 h 2484408"/>
              <a:gd name="connsiteX88" fmla="*/ 4735902 w 5270740"/>
              <a:gd name="connsiteY88" fmla="*/ 690113 h 2484408"/>
              <a:gd name="connsiteX89" fmla="*/ 4787660 w 5270740"/>
              <a:gd name="connsiteY89" fmla="*/ 759125 h 2484408"/>
              <a:gd name="connsiteX90" fmla="*/ 4804913 w 5270740"/>
              <a:gd name="connsiteY90" fmla="*/ 785004 h 2484408"/>
              <a:gd name="connsiteX91" fmla="*/ 4830792 w 5270740"/>
              <a:gd name="connsiteY91" fmla="*/ 810883 h 2484408"/>
              <a:gd name="connsiteX92" fmla="*/ 4848045 w 5270740"/>
              <a:gd name="connsiteY92" fmla="*/ 836762 h 2484408"/>
              <a:gd name="connsiteX93" fmla="*/ 4882551 w 5270740"/>
              <a:gd name="connsiteY93" fmla="*/ 854015 h 2484408"/>
              <a:gd name="connsiteX94" fmla="*/ 4951562 w 5270740"/>
              <a:gd name="connsiteY94" fmla="*/ 905774 h 2484408"/>
              <a:gd name="connsiteX95" fmla="*/ 5029200 w 5270740"/>
              <a:gd name="connsiteY95" fmla="*/ 957532 h 2484408"/>
              <a:gd name="connsiteX96" fmla="*/ 5063706 w 5270740"/>
              <a:gd name="connsiteY96" fmla="*/ 992038 h 2484408"/>
              <a:gd name="connsiteX97" fmla="*/ 5115464 w 5270740"/>
              <a:gd name="connsiteY97" fmla="*/ 1017917 h 2484408"/>
              <a:gd name="connsiteX98" fmla="*/ 5149970 w 5270740"/>
              <a:gd name="connsiteY98" fmla="*/ 1061049 h 2484408"/>
              <a:gd name="connsiteX99" fmla="*/ 5201728 w 5270740"/>
              <a:gd name="connsiteY99" fmla="*/ 1121434 h 2484408"/>
              <a:gd name="connsiteX100" fmla="*/ 5244860 w 5270740"/>
              <a:gd name="connsiteY100" fmla="*/ 1207698 h 2484408"/>
              <a:gd name="connsiteX101" fmla="*/ 5270740 w 5270740"/>
              <a:gd name="connsiteY101" fmla="*/ 1285336 h 2484408"/>
              <a:gd name="connsiteX102" fmla="*/ 5262113 w 5270740"/>
              <a:gd name="connsiteY102" fmla="*/ 1604513 h 2484408"/>
              <a:gd name="connsiteX103" fmla="*/ 5244860 w 5270740"/>
              <a:gd name="connsiteY103" fmla="*/ 1639019 h 2484408"/>
              <a:gd name="connsiteX104" fmla="*/ 5236234 w 5270740"/>
              <a:gd name="connsiteY104" fmla="*/ 1664898 h 2484408"/>
              <a:gd name="connsiteX105" fmla="*/ 5218981 w 5270740"/>
              <a:gd name="connsiteY105" fmla="*/ 1699404 h 2484408"/>
              <a:gd name="connsiteX106" fmla="*/ 5210355 w 5270740"/>
              <a:gd name="connsiteY106" fmla="*/ 1725283 h 2484408"/>
              <a:gd name="connsiteX107" fmla="*/ 5184476 w 5270740"/>
              <a:gd name="connsiteY107" fmla="*/ 1759789 h 2484408"/>
              <a:gd name="connsiteX108" fmla="*/ 5115464 w 5270740"/>
              <a:gd name="connsiteY108" fmla="*/ 1846053 h 2484408"/>
              <a:gd name="connsiteX109" fmla="*/ 5055079 w 5270740"/>
              <a:gd name="connsiteY109" fmla="*/ 1906438 h 2484408"/>
              <a:gd name="connsiteX110" fmla="*/ 4968815 w 5270740"/>
              <a:gd name="connsiteY110" fmla="*/ 1958196 h 2484408"/>
              <a:gd name="connsiteX111" fmla="*/ 4942936 w 5270740"/>
              <a:gd name="connsiteY111" fmla="*/ 1975449 h 2484408"/>
              <a:gd name="connsiteX112" fmla="*/ 4908430 w 5270740"/>
              <a:gd name="connsiteY112" fmla="*/ 1984076 h 2484408"/>
              <a:gd name="connsiteX113" fmla="*/ 4882551 w 5270740"/>
              <a:gd name="connsiteY113" fmla="*/ 1992702 h 2484408"/>
              <a:gd name="connsiteX114" fmla="*/ 4744528 w 5270740"/>
              <a:gd name="connsiteY114" fmla="*/ 2018581 h 2484408"/>
              <a:gd name="connsiteX115" fmla="*/ 4002657 w 5270740"/>
              <a:gd name="connsiteY115" fmla="*/ 2035834 h 2484408"/>
              <a:gd name="connsiteX116" fmla="*/ 3890513 w 5270740"/>
              <a:gd name="connsiteY116" fmla="*/ 2044461 h 2484408"/>
              <a:gd name="connsiteX117" fmla="*/ 3804249 w 5270740"/>
              <a:gd name="connsiteY117" fmla="*/ 2053087 h 2484408"/>
              <a:gd name="connsiteX118" fmla="*/ 3683479 w 5270740"/>
              <a:gd name="connsiteY118" fmla="*/ 2061713 h 2484408"/>
              <a:gd name="connsiteX119" fmla="*/ 3631721 w 5270740"/>
              <a:gd name="connsiteY119" fmla="*/ 2078966 h 2484408"/>
              <a:gd name="connsiteX120" fmla="*/ 3562709 w 5270740"/>
              <a:gd name="connsiteY120" fmla="*/ 2096219 h 2484408"/>
              <a:gd name="connsiteX121" fmla="*/ 3536830 w 5270740"/>
              <a:gd name="connsiteY121" fmla="*/ 2113472 h 2484408"/>
              <a:gd name="connsiteX122" fmla="*/ 3510951 w 5270740"/>
              <a:gd name="connsiteY122" fmla="*/ 2122098 h 2484408"/>
              <a:gd name="connsiteX123" fmla="*/ 3433313 w 5270740"/>
              <a:gd name="connsiteY123" fmla="*/ 2147978 h 2484408"/>
              <a:gd name="connsiteX124" fmla="*/ 3398808 w 5270740"/>
              <a:gd name="connsiteY124" fmla="*/ 2173857 h 2484408"/>
              <a:gd name="connsiteX125" fmla="*/ 3321170 w 5270740"/>
              <a:gd name="connsiteY125" fmla="*/ 2208362 h 2484408"/>
              <a:gd name="connsiteX126" fmla="*/ 3234906 w 5270740"/>
              <a:gd name="connsiteY126" fmla="*/ 2242868 h 2484408"/>
              <a:gd name="connsiteX127" fmla="*/ 3209026 w 5270740"/>
              <a:gd name="connsiteY127" fmla="*/ 2260121 h 2484408"/>
              <a:gd name="connsiteX128" fmla="*/ 3131389 w 5270740"/>
              <a:gd name="connsiteY128" fmla="*/ 2286000 h 2484408"/>
              <a:gd name="connsiteX129" fmla="*/ 3096883 w 5270740"/>
              <a:gd name="connsiteY129" fmla="*/ 2311879 h 2484408"/>
              <a:gd name="connsiteX130" fmla="*/ 3036498 w 5270740"/>
              <a:gd name="connsiteY130" fmla="*/ 2337759 h 2484408"/>
              <a:gd name="connsiteX131" fmla="*/ 2950234 w 5270740"/>
              <a:gd name="connsiteY131" fmla="*/ 2380891 h 2484408"/>
              <a:gd name="connsiteX132" fmla="*/ 2924355 w 5270740"/>
              <a:gd name="connsiteY132" fmla="*/ 2398144 h 2484408"/>
              <a:gd name="connsiteX133" fmla="*/ 2898476 w 5270740"/>
              <a:gd name="connsiteY133" fmla="*/ 2406770 h 2484408"/>
              <a:gd name="connsiteX134" fmla="*/ 2829464 w 5270740"/>
              <a:gd name="connsiteY134" fmla="*/ 2424023 h 2484408"/>
              <a:gd name="connsiteX135" fmla="*/ 2760453 w 5270740"/>
              <a:gd name="connsiteY135" fmla="*/ 2449902 h 2484408"/>
              <a:gd name="connsiteX136" fmla="*/ 2682815 w 5270740"/>
              <a:gd name="connsiteY136" fmla="*/ 2467155 h 2484408"/>
              <a:gd name="connsiteX137" fmla="*/ 2441276 w 5270740"/>
              <a:gd name="connsiteY137" fmla="*/ 2484408 h 2484408"/>
              <a:gd name="connsiteX138" fmla="*/ 1897811 w 5270740"/>
              <a:gd name="connsiteY138" fmla="*/ 2467155 h 2484408"/>
              <a:gd name="connsiteX139" fmla="*/ 1811547 w 5270740"/>
              <a:gd name="connsiteY139" fmla="*/ 2449902 h 2484408"/>
              <a:gd name="connsiteX140" fmla="*/ 1682151 w 5270740"/>
              <a:gd name="connsiteY140" fmla="*/ 2415396 h 2484408"/>
              <a:gd name="connsiteX141" fmla="*/ 1587260 w 5270740"/>
              <a:gd name="connsiteY141" fmla="*/ 2389517 h 2484408"/>
              <a:gd name="connsiteX142" fmla="*/ 1552755 w 5270740"/>
              <a:gd name="connsiteY142" fmla="*/ 2363638 h 2484408"/>
              <a:gd name="connsiteX143" fmla="*/ 1518249 w 5270740"/>
              <a:gd name="connsiteY143" fmla="*/ 2355011 h 2484408"/>
              <a:gd name="connsiteX144" fmla="*/ 1466491 w 5270740"/>
              <a:gd name="connsiteY144" fmla="*/ 2337759 h 2484408"/>
              <a:gd name="connsiteX145" fmla="*/ 1397479 w 5270740"/>
              <a:gd name="connsiteY145" fmla="*/ 2311879 h 2484408"/>
              <a:gd name="connsiteX146" fmla="*/ 1328468 w 5270740"/>
              <a:gd name="connsiteY146" fmla="*/ 2277374 h 2484408"/>
              <a:gd name="connsiteX147" fmla="*/ 1285336 w 5270740"/>
              <a:gd name="connsiteY147" fmla="*/ 2251495 h 2484408"/>
              <a:gd name="connsiteX148" fmla="*/ 1233577 w 5270740"/>
              <a:gd name="connsiteY148" fmla="*/ 2225615 h 2484408"/>
              <a:gd name="connsiteX149" fmla="*/ 1190445 w 5270740"/>
              <a:gd name="connsiteY149" fmla="*/ 2199736 h 2484408"/>
              <a:gd name="connsiteX150" fmla="*/ 1155940 w 5270740"/>
              <a:gd name="connsiteY150" fmla="*/ 2191110 h 2484408"/>
              <a:gd name="connsiteX151" fmla="*/ 1069676 w 5270740"/>
              <a:gd name="connsiteY151" fmla="*/ 2156604 h 2484408"/>
              <a:gd name="connsiteX152" fmla="*/ 1009291 w 5270740"/>
              <a:gd name="connsiteY152" fmla="*/ 2122098 h 2484408"/>
              <a:gd name="connsiteX153" fmla="*/ 923026 w 5270740"/>
              <a:gd name="connsiteY153" fmla="*/ 2078966 h 2484408"/>
              <a:gd name="connsiteX154" fmla="*/ 828136 w 5270740"/>
              <a:gd name="connsiteY154" fmla="*/ 2009955 h 2484408"/>
              <a:gd name="connsiteX155" fmla="*/ 776377 w 5270740"/>
              <a:gd name="connsiteY155" fmla="*/ 1984076 h 2484408"/>
              <a:gd name="connsiteX156" fmla="*/ 741872 w 5270740"/>
              <a:gd name="connsiteY156" fmla="*/ 1949570 h 2484408"/>
              <a:gd name="connsiteX157" fmla="*/ 715992 w 5270740"/>
              <a:gd name="connsiteY157" fmla="*/ 1940944 h 2484408"/>
              <a:gd name="connsiteX158" fmla="*/ 672860 w 5270740"/>
              <a:gd name="connsiteY158" fmla="*/ 1915064 h 2484408"/>
              <a:gd name="connsiteX159" fmla="*/ 612476 w 5270740"/>
              <a:gd name="connsiteY159" fmla="*/ 1889185 h 2484408"/>
              <a:gd name="connsiteX160" fmla="*/ 552091 w 5270740"/>
              <a:gd name="connsiteY160" fmla="*/ 1854679 h 2484408"/>
              <a:gd name="connsiteX161" fmla="*/ 483079 w 5270740"/>
              <a:gd name="connsiteY161" fmla="*/ 1828800 h 2484408"/>
              <a:gd name="connsiteX162" fmla="*/ 414068 w 5270740"/>
              <a:gd name="connsiteY162" fmla="*/ 1794295 h 2484408"/>
              <a:gd name="connsiteX163" fmla="*/ 362309 w 5270740"/>
              <a:gd name="connsiteY163" fmla="*/ 1768415 h 2484408"/>
              <a:gd name="connsiteX164" fmla="*/ 319177 w 5270740"/>
              <a:gd name="connsiteY164" fmla="*/ 1742536 h 2484408"/>
              <a:gd name="connsiteX165" fmla="*/ 284672 w 5270740"/>
              <a:gd name="connsiteY165" fmla="*/ 1733910 h 2484408"/>
              <a:gd name="connsiteX166" fmla="*/ 215660 w 5270740"/>
              <a:gd name="connsiteY166" fmla="*/ 1716657 h 2484408"/>
              <a:gd name="connsiteX167" fmla="*/ 189781 w 5270740"/>
              <a:gd name="connsiteY167" fmla="*/ 1699404 h 2484408"/>
              <a:gd name="connsiteX168" fmla="*/ 138023 w 5270740"/>
              <a:gd name="connsiteY168" fmla="*/ 1682151 h 2484408"/>
              <a:gd name="connsiteX169" fmla="*/ 120770 w 5270740"/>
              <a:gd name="connsiteY169" fmla="*/ 1656272 h 2484408"/>
              <a:gd name="connsiteX170" fmla="*/ 103517 w 5270740"/>
              <a:gd name="connsiteY170" fmla="*/ 1570008 h 2484408"/>
              <a:gd name="connsiteX171" fmla="*/ 94891 w 5270740"/>
              <a:gd name="connsiteY171" fmla="*/ 1440611 h 2484408"/>
              <a:gd name="connsiteX172" fmla="*/ 112143 w 5270740"/>
              <a:gd name="connsiteY172" fmla="*/ 1397479 h 2484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</a:cxnLst>
            <a:rect l="l" t="t" r="r" b="b"/>
            <a:pathLst>
              <a:path w="5270740" h="2484408">
                <a:moveTo>
                  <a:pt x="112143" y="1397479"/>
                </a:moveTo>
                <a:lnTo>
                  <a:pt x="112143" y="1397479"/>
                </a:lnTo>
                <a:cubicBezTo>
                  <a:pt x="92015" y="1383102"/>
                  <a:pt x="69250" y="1371838"/>
                  <a:pt x="51759" y="1354347"/>
                </a:cubicBezTo>
                <a:cubicBezTo>
                  <a:pt x="42666" y="1345254"/>
                  <a:pt x="39282" y="1331782"/>
                  <a:pt x="34506" y="1319842"/>
                </a:cubicBezTo>
                <a:cubicBezTo>
                  <a:pt x="14012" y="1268607"/>
                  <a:pt x="21333" y="1278052"/>
                  <a:pt x="8626" y="1233578"/>
                </a:cubicBezTo>
                <a:cubicBezTo>
                  <a:pt x="6128" y="1224835"/>
                  <a:pt x="2875" y="1216325"/>
                  <a:pt x="0" y="1207698"/>
                </a:cubicBezTo>
                <a:cubicBezTo>
                  <a:pt x="2875" y="1132936"/>
                  <a:pt x="1643" y="1057902"/>
                  <a:pt x="8626" y="983411"/>
                </a:cubicBezTo>
                <a:cubicBezTo>
                  <a:pt x="13762" y="928631"/>
                  <a:pt x="24568" y="942900"/>
                  <a:pt x="43132" y="905774"/>
                </a:cubicBezTo>
                <a:cubicBezTo>
                  <a:pt x="47199" y="897641"/>
                  <a:pt x="47343" y="887844"/>
                  <a:pt x="51759" y="879895"/>
                </a:cubicBezTo>
                <a:cubicBezTo>
                  <a:pt x="95365" y="801403"/>
                  <a:pt x="70228" y="852554"/>
                  <a:pt x="112143" y="802257"/>
                </a:cubicBezTo>
                <a:cubicBezTo>
                  <a:pt x="118780" y="794292"/>
                  <a:pt x="122065" y="783709"/>
                  <a:pt x="129396" y="776378"/>
                </a:cubicBezTo>
                <a:cubicBezTo>
                  <a:pt x="139562" y="766212"/>
                  <a:pt x="153736" y="760664"/>
                  <a:pt x="163902" y="750498"/>
                </a:cubicBezTo>
                <a:cubicBezTo>
                  <a:pt x="202920" y="711480"/>
                  <a:pt x="156654" y="732786"/>
                  <a:pt x="207034" y="715993"/>
                </a:cubicBezTo>
                <a:cubicBezTo>
                  <a:pt x="215660" y="710242"/>
                  <a:pt x="224121" y="704235"/>
                  <a:pt x="232913" y="698740"/>
                </a:cubicBezTo>
                <a:cubicBezTo>
                  <a:pt x="247131" y="689854"/>
                  <a:pt x="262632" y="682921"/>
                  <a:pt x="276045" y="672861"/>
                </a:cubicBezTo>
                <a:cubicBezTo>
                  <a:pt x="327440" y="634315"/>
                  <a:pt x="273441" y="654102"/>
                  <a:pt x="336430" y="638355"/>
                </a:cubicBezTo>
                <a:cubicBezTo>
                  <a:pt x="386166" y="605197"/>
                  <a:pt x="338185" y="633906"/>
                  <a:pt x="388189" y="612476"/>
                </a:cubicBezTo>
                <a:cubicBezTo>
                  <a:pt x="400009" y="607411"/>
                  <a:pt x="410754" y="599999"/>
                  <a:pt x="422694" y="595223"/>
                </a:cubicBezTo>
                <a:cubicBezTo>
                  <a:pt x="439579" y="588469"/>
                  <a:pt x="458187" y="586103"/>
                  <a:pt x="474453" y="577970"/>
                </a:cubicBezTo>
                <a:cubicBezTo>
                  <a:pt x="522073" y="554160"/>
                  <a:pt x="496349" y="563239"/>
                  <a:pt x="552091" y="552091"/>
                </a:cubicBezTo>
                <a:cubicBezTo>
                  <a:pt x="563593" y="543464"/>
                  <a:pt x="573325" y="531741"/>
                  <a:pt x="586596" y="526211"/>
                </a:cubicBezTo>
                <a:cubicBezTo>
                  <a:pt x="618788" y="512798"/>
                  <a:pt x="663919" y="509037"/>
                  <a:pt x="698740" y="500332"/>
                </a:cubicBezTo>
                <a:cubicBezTo>
                  <a:pt x="722978" y="494272"/>
                  <a:pt x="743988" y="482374"/>
                  <a:pt x="767751" y="474453"/>
                </a:cubicBezTo>
                <a:cubicBezTo>
                  <a:pt x="786017" y="468364"/>
                  <a:pt x="828306" y="460617"/>
                  <a:pt x="845389" y="457200"/>
                </a:cubicBezTo>
                <a:cubicBezTo>
                  <a:pt x="854015" y="451449"/>
                  <a:pt x="861995" y="444584"/>
                  <a:pt x="871268" y="439947"/>
                </a:cubicBezTo>
                <a:cubicBezTo>
                  <a:pt x="892503" y="429329"/>
                  <a:pt x="929029" y="426008"/>
                  <a:pt x="948906" y="422695"/>
                </a:cubicBezTo>
                <a:cubicBezTo>
                  <a:pt x="1030639" y="381827"/>
                  <a:pt x="927768" y="429036"/>
                  <a:pt x="1035170" y="396815"/>
                </a:cubicBezTo>
                <a:cubicBezTo>
                  <a:pt x="1047487" y="393120"/>
                  <a:pt x="1057635" y="384077"/>
                  <a:pt x="1069676" y="379562"/>
                </a:cubicBezTo>
                <a:cubicBezTo>
                  <a:pt x="1080777" y="375399"/>
                  <a:pt x="1092782" y="374193"/>
                  <a:pt x="1104181" y="370936"/>
                </a:cubicBezTo>
                <a:cubicBezTo>
                  <a:pt x="1112924" y="368438"/>
                  <a:pt x="1121317" y="364808"/>
                  <a:pt x="1130060" y="362310"/>
                </a:cubicBezTo>
                <a:cubicBezTo>
                  <a:pt x="1141460" y="359053"/>
                  <a:pt x="1153210" y="357090"/>
                  <a:pt x="1164566" y="353683"/>
                </a:cubicBezTo>
                <a:cubicBezTo>
                  <a:pt x="1181985" y="348457"/>
                  <a:pt x="1199072" y="342181"/>
                  <a:pt x="1216325" y="336430"/>
                </a:cubicBezTo>
                <a:cubicBezTo>
                  <a:pt x="1233578" y="330679"/>
                  <a:pt x="1251817" y="327311"/>
                  <a:pt x="1268083" y="319178"/>
                </a:cubicBezTo>
                <a:cubicBezTo>
                  <a:pt x="1315703" y="295368"/>
                  <a:pt x="1289979" y="304447"/>
                  <a:pt x="1345721" y="293298"/>
                </a:cubicBezTo>
                <a:cubicBezTo>
                  <a:pt x="1360098" y="284672"/>
                  <a:pt x="1373285" y="273646"/>
                  <a:pt x="1388853" y="267419"/>
                </a:cubicBezTo>
                <a:cubicBezTo>
                  <a:pt x="1402466" y="261974"/>
                  <a:pt x="1417840" y="262651"/>
                  <a:pt x="1431985" y="258793"/>
                </a:cubicBezTo>
                <a:cubicBezTo>
                  <a:pt x="1449530" y="254008"/>
                  <a:pt x="1466490" y="247291"/>
                  <a:pt x="1483743" y="241540"/>
                </a:cubicBezTo>
                <a:cubicBezTo>
                  <a:pt x="1497653" y="236903"/>
                  <a:pt x="1512651" y="236469"/>
                  <a:pt x="1526876" y="232913"/>
                </a:cubicBezTo>
                <a:cubicBezTo>
                  <a:pt x="1535697" y="230708"/>
                  <a:pt x="1544012" y="226785"/>
                  <a:pt x="1552755" y="224287"/>
                </a:cubicBezTo>
                <a:cubicBezTo>
                  <a:pt x="1564154" y="221030"/>
                  <a:pt x="1575861" y="218918"/>
                  <a:pt x="1587260" y="215661"/>
                </a:cubicBezTo>
                <a:cubicBezTo>
                  <a:pt x="1673888" y="190910"/>
                  <a:pt x="1539781" y="225373"/>
                  <a:pt x="1647645" y="198408"/>
                </a:cubicBezTo>
                <a:cubicBezTo>
                  <a:pt x="1693691" y="167712"/>
                  <a:pt x="1674021" y="174979"/>
                  <a:pt x="1759789" y="172528"/>
                </a:cubicBezTo>
                <a:cubicBezTo>
                  <a:pt x="1932271" y="167600"/>
                  <a:pt x="2104846" y="166777"/>
                  <a:pt x="2277374" y="163902"/>
                </a:cubicBezTo>
                <a:cubicBezTo>
                  <a:pt x="2286000" y="161027"/>
                  <a:pt x="2294251" y="156562"/>
                  <a:pt x="2303253" y="155276"/>
                </a:cubicBezTo>
                <a:cubicBezTo>
                  <a:pt x="2334694" y="150784"/>
                  <a:pt x="2367088" y="153304"/>
                  <a:pt x="2398143" y="146649"/>
                </a:cubicBezTo>
                <a:cubicBezTo>
                  <a:pt x="2408281" y="144477"/>
                  <a:pt x="2414315" y="133036"/>
                  <a:pt x="2424023" y="129396"/>
                </a:cubicBezTo>
                <a:cubicBezTo>
                  <a:pt x="2437752" y="124248"/>
                  <a:pt x="2452931" y="124326"/>
                  <a:pt x="2467155" y="120770"/>
                </a:cubicBezTo>
                <a:cubicBezTo>
                  <a:pt x="2552110" y="99532"/>
                  <a:pt x="2402346" y="127260"/>
                  <a:pt x="2544792" y="103517"/>
                </a:cubicBezTo>
                <a:cubicBezTo>
                  <a:pt x="2559170" y="97766"/>
                  <a:pt x="2573125" y="90818"/>
                  <a:pt x="2587925" y="86264"/>
                </a:cubicBezTo>
                <a:cubicBezTo>
                  <a:pt x="2610588" y="79291"/>
                  <a:pt x="2635727" y="79615"/>
                  <a:pt x="2656936" y="69011"/>
                </a:cubicBezTo>
                <a:cubicBezTo>
                  <a:pt x="2668438" y="63260"/>
                  <a:pt x="2678966" y="54878"/>
                  <a:pt x="2691442" y="51759"/>
                </a:cubicBezTo>
                <a:cubicBezTo>
                  <a:pt x="2713933" y="46136"/>
                  <a:pt x="2737586" y="46943"/>
                  <a:pt x="2760453" y="43132"/>
                </a:cubicBezTo>
                <a:cubicBezTo>
                  <a:pt x="2772148" y="41183"/>
                  <a:pt x="2783294" y="36627"/>
                  <a:pt x="2794959" y="34506"/>
                </a:cubicBezTo>
                <a:cubicBezTo>
                  <a:pt x="2814963" y="30869"/>
                  <a:pt x="2835287" y="29222"/>
                  <a:pt x="2855343" y="25879"/>
                </a:cubicBezTo>
                <a:cubicBezTo>
                  <a:pt x="2869806" y="23468"/>
                  <a:pt x="2883961" y="19326"/>
                  <a:pt x="2898476" y="17253"/>
                </a:cubicBezTo>
                <a:cubicBezTo>
                  <a:pt x="2924253" y="13571"/>
                  <a:pt x="2950276" y="11857"/>
                  <a:pt x="2976113" y="8627"/>
                </a:cubicBezTo>
                <a:cubicBezTo>
                  <a:pt x="2996289" y="6105"/>
                  <a:pt x="3016370" y="2876"/>
                  <a:pt x="3036498" y="0"/>
                </a:cubicBezTo>
                <a:cubicBezTo>
                  <a:pt x="3117011" y="2876"/>
                  <a:pt x="3197612" y="3896"/>
                  <a:pt x="3278038" y="8627"/>
                </a:cubicBezTo>
                <a:cubicBezTo>
                  <a:pt x="3290771" y="9376"/>
                  <a:pt x="3357482" y="22447"/>
                  <a:pt x="3372928" y="25879"/>
                </a:cubicBezTo>
                <a:cubicBezTo>
                  <a:pt x="3384502" y="28451"/>
                  <a:pt x="3395682" y="32939"/>
                  <a:pt x="3407434" y="34506"/>
                </a:cubicBezTo>
                <a:cubicBezTo>
                  <a:pt x="3438916" y="38704"/>
                  <a:pt x="3470695" y="40257"/>
                  <a:pt x="3502325" y="43132"/>
                </a:cubicBezTo>
                <a:cubicBezTo>
                  <a:pt x="3513827" y="46008"/>
                  <a:pt x="3525430" y="48502"/>
                  <a:pt x="3536830" y="51759"/>
                </a:cubicBezTo>
                <a:cubicBezTo>
                  <a:pt x="3545573" y="54257"/>
                  <a:pt x="3553888" y="58180"/>
                  <a:pt x="3562709" y="60385"/>
                </a:cubicBezTo>
                <a:cubicBezTo>
                  <a:pt x="3576934" y="63941"/>
                  <a:pt x="3591617" y="65455"/>
                  <a:pt x="3605842" y="69011"/>
                </a:cubicBezTo>
                <a:cubicBezTo>
                  <a:pt x="3614664" y="71216"/>
                  <a:pt x="3622948" y="75245"/>
                  <a:pt x="3631721" y="77638"/>
                </a:cubicBezTo>
                <a:cubicBezTo>
                  <a:pt x="3738759" y="106831"/>
                  <a:pt x="3667037" y="83660"/>
                  <a:pt x="3726611" y="103517"/>
                </a:cubicBezTo>
                <a:cubicBezTo>
                  <a:pt x="3735238" y="109268"/>
                  <a:pt x="3742783" y="117130"/>
                  <a:pt x="3752491" y="120770"/>
                </a:cubicBezTo>
                <a:cubicBezTo>
                  <a:pt x="3766220" y="125918"/>
                  <a:pt x="3781399" y="125840"/>
                  <a:pt x="3795623" y="129396"/>
                </a:cubicBezTo>
                <a:cubicBezTo>
                  <a:pt x="3815932" y="134473"/>
                  <a:pt x="3835880" y="140898"/>
                  <a:pt x="3856008" y="146649"/>
                </a:cubicBezTo>
                <a:cubicBezTo>
                  <a:pt x="3945232" y="200183"/>
                  <a:pt x="3847883" y="146841"/>
                  <a:pt x="3959525" y="189781"/>
                </a:cubicBezTo>
                <a:cubicBezTo>
                  <a:pt x="4064238" y="230056"/>
                  <a:pt x="3953419" y="208428"/>
                  <a:pt x="4080294" y="224287"/>
                </a:cubicBezTo>
                <a:cubicBezTo>
                  <a:pt x="4103298" y="230038"/>
                  <a:pt x="4126643" y="234567"/>
                  <a:pt x="4149306" y="241540"/>
                </a:cubicBezTo>
                <a:cubicBezTo>
                  <a:pt x="4164106" y="246094"/>
                  <a:pt x="4177350" y="255311"/>
                  <a:pt x="4192438" y="258793"/>
                </a:cubicBezTo>
                <a:cubicBezTo>
                  <a:pt x="4215027" y="264006"/>
                  <a:pt x="4238445" y="264544"/>
                  <a:pt x="4261449" y="267419"/>
                </a:cubicBezTo>
                <a:cubicBezTo>
                  <a:pt x="4281577" y="273170"/>
                  <a:pt x="4301525" y="279595"/>
                  <a:pt x="4321834" y="284672"/>
                </a:cubicBezTo>
                <a:cubicBezTo>
                  <a:pt x="4336058" y="288228"/>
                  <a:pt x="4350821" y="289440"/>
                  <a:pt x="4364966" y="293298"/>
                </a:cubicBezTo>
                <a:cubicBezTo>
                  <a:pt x="4382511" y="298083"/>
                  <a:pt x="4399180" y="305766"/>
                  <a:pt x="4416725" y="310551"/>
                </a:cubicBezTo>
                <a:cubicBezTo>
                  <a:pt x="4430870" y="314409"/>
                  <a:pt x="4445544" y="315997"/>
                  <a:pt x="4459857" y="319178"/>
                </a:cubicBezTo>
                <a:cubicBezTo>
                  <a:pt x="4471430" y="321750"/>
                  <a:pt x="4482860" y="324929"/>
                  <a:pt x="4494362" y="327804"/>
                </a:cubicBezTo>
                <a:cubicBezTo>
                  <a:pt x="4505864" y="333555"/>
                  <a:pt x="4516928" y="340281"/>
                  <a:pt x="4528868" y="345057"/>
                </a:cubicBezTo>
                <a:cubicBezTo>
                  <a:pt x="4635477" y="387701"/>
                  <a:pt x="4534200" y="339099"/>
                  <a:pt x="4615132" y="379562"/>
                </a:cubicBezTo>
                <a:cubicBezTo>
                  <a:pt x="4620883" y="388189"/>
                  <a:pt x="4628301" y="395912"/>
                  <a:pt x="4632385" y="405442"/>
                </a:cubicBezTo>
                <a:cubicBezTo>
                  <a:pt x="4637055" y="416339"/>
                  <a:pt x="4638439" y="428374"/>
                  <a:pt x="4641011" y="439947"/>
                </a:cubicBezTo>
                <a:cubicBezTo>
                  <a:pt x="4644192" y="454260"/>
                  <a:pt x="4647015" y="468653"/>
                  <a:pt x="4649638" y="483079"/>
                </a:cubicBezTo>
                <a:cubicBezTo>
                  <a:pt x="4652767" y="500288"/>
                  <a:pt x="4654470" y="517764"/>
                  <a:pt x="4658264" y="534838"/>
                </a:cubicBezTo>
                <a:cubicBezTo>
                  <a:pt x="4660237" y="543714"/>
                  <a:pt x="4662824" y="552584"/>
                  <a:pt x="4666891" y="560717"/>
                </a:cubicBezTo>
                <a:cubicBezTo>
                  <a:pt x="4691917" y="610769"/>
                  <a:pt x="4678712" y="560612"/>
                  <a:pt x="4701396" y="621102"/>
                </a:cubicBezTo>
                <a:cubicBezTo>
                  <a:pt x="4705559" y="632203"/>
                  <a:pt x="4704721" y="645004"/>
                  <a:pt x="4710023" y="655608"/>
                </a:cubicBezTo>
                <a:cubicBezTo>
                  <a:pt x="4716453" y="668467"/>
                  <a:pt x="4727927" y="678151"/>
                  <a:pt x="4735902" y="690113"/>
                </a:cubicBezTo>
                <a:cubicBezTo>
                  <a:pt x="4820495" y="817003"/>
                  <a:pt x="4711771" y="668057"/>
                  <a:pt x="4787660" y="759125"/>
                </a:cubicBezTo>
                <a:cubicBezTo>
                  <a:pt x="4794297" y="767090"/>
                  <a:pt x="4798276" y="777039"/>
                  <a:pt x="4804913" y="785004"/>
                </a:cubicBezTo>
                <a:cubicBezTo>
                  <a:pt x="4812723" y="794376"/>
                  <a:pt x="4822982" y="801511"/>
                  <a:pt x="4830792" y="810883"/>
                </a:cubicBezTo>
                <a:cubicBezTo>
                  <a:pt x="4837429" y="818848"/>
                  <a:pt x="4840080" y="830125"/>
                  <a:pt x="4848045" y="836762"/>
                </a:cubicBezTo>
                <a:cubicBezTo>
                  <a:pt x="4857924" y="844994"/>
                  <a:pt x="4871049" y="848264"/>
                  <a:pt x="4882551" y="854015"/>
                </a:cubicBezTo>
                <a:cubicBezTo>
                  <a:pt x="4923119" y="914868"/>
                  <a:pt x="4867060" y="840051"/>
                  <a:pt x="4951562" y="905774"/>
                </a:cubicBezTo>
                <a:cubicBezTo>
                  <a:pt x="5034342" y="970157"/>
                  <a:pt x="4905632" y="916342"/>
                  <a:pt x="5029200" y="957532"/>
                </a:cubicBezTo>
                <a:cubicBezTo>
                  <a:pt x="5040702" y="969034"/>
                  <a:pt x="5050470" y="982583"/>
                  <a:pt x="5063706" y="992038"/>
                </a:cubicBezTo>
                <a:cubicBezTo>
                  <a:pt x="5112821" y="1027120"/>
                  <a:pt x="5066740" y="969193"/>
                  <a:pt x="5115464" y="1017917"/>
                </a:cubicBezTo>
                <a:cubicBezTo>
                  <a:pt x="5128483" y="1030936"/>
                  <a:pt x="5137846" y="1047193"/>
                  <a:pt x="5149970" y="1061049"/>
                </a:cubicBezTo>
                <a:cubicBezTo>
                  <a:pt x="5187290" y="1103700"/>
                  <a:pt x="5167027" y="1069384"/>
                  <a:pt x="5201728" y="1121434"/>
                </a:cubicBezTo>
                <a:cubicBezTo>
                  <a:pt x="5220945" y="1150259"/>
                  <a:pt x="5234893" y="1174474"/>
                  <a:pt x="5244860" y="1207698"/>
                </a:cubicBezTo>
                <a:cubicBezTo>
                  <a:pt x="5269942" y="1291306"/>
                  <a:pt x="5234710" y="1213275"/>
                  <a:pt x="5270740" y="1285336"/>
                </a:cubicBezTo>
                <a:cubicBezTo>
                  <a:pt x="5267864" y="1391728"/>
                  <a:pt x="5269880" y="1498366"/>
                  <a:pt x="5262113" y="1604513"/>
                </a:cubicBezTo>
                <a:cubicBezTo>
                  <a:pt x="5261175" y="1617338"/>
                  <a:pt x="5249926" y="1627199"/>
                  <a:pt x="5244860" y="1639019"/>
                </a:cubicBezTo>
                <a:cubicBezTo>
                  <a:pt x="5241278" y="1647377"/>
                  <a:pt x="5239816" y="1656540"/>
                  <a:pt x="5236234" y="1664898"/>
                </a:cubicBezTo>
                <a:cubicBezTo>
                  <a:pt x="5231168" y="1676718"/>
                  <a:pt x="5224047" y="1687584"/>
                  <a:pt x="5218981" y="1699404"/>
                </a:cubicBezTo>
                <a:cubicBezTo>
                  <a:pt x="5215399" y="1707762"/>
                  <a:pt x="5214866" y="1717388"/>
                  <a:pt x="5210355" y="1725283"/>
                </a:cubicBezTo>
                <a:cubicBezTo>
                  <a:pt x="5203222" y="1737766"/>
                  <a:pt x="5192451" y="1747826"/>
                  <a:pt x="5184476" y="1759789"/>
                </a:cubicBezTo>
                <a:cubicBezTo>
                  <a:pt x="5130014" y="1841481"/>
                  <a:pt x="5166144" y="1812266"/>
                  <a:pt x="5115464" y="1846053"/>
                </a:cubicBezTo>
                <a:cubicBezTo>
                  <a:pt x="5100737" y="1890234"/>
                  <a:pt x="5113363" y="1870011"/>
                  <a:pt x="5055079" y="1906438"/>
                </a:cubicBezTo>
                <a:cubicBezTo>
                  <a:pt x="5026643" y="1924211"/>
                  <a:pt x="4996716" y="1939595"/>
                  <a:pt x="4968815" y="1958196"/>
                </a:cubicBezTo>
                <a:cubicBezTo>
                  <a:pt x="4960189" y="1963947"/>
                  <a:pt x="4952465" y="1971365"/>
                  <a:pt x="4942936" y="1975449"/>
                </a:cubicBezTo>
                <a:cubicBezTo>
                  <a:pt x="4932039" y="1980119"/>
                  <a:pt x="4919830" y="1980819"/>
                  <a:pt x="4908430" y="1984076"/>
                </a:cubicBezTo>
                <a:cubicBezTo>
                  <a:pt x="4899687" y="1986574"/>
                  <a:pt x="4891294" y="1990204"/>
                  <a:pt x="4882551" y="1992702"/>
                </a:cubicBezTo>
                <a:cubicBezTo>
                  <a:pt x="4844759" y="2003499"/>
                  <a:pt x="4769301" y="2018005"/>
                  <a:pt x="4744528" y="2018581"/>
                </a:cubicBezTo>
                <a:lnTo>
                  <a:pt x="4002657" y="2035834"/>
                </a:lnTo>
                <a:lnTo>
                  <a:pt x="3890513" y="2044461"/>
                </a:lnTo>
                <a:cubicBezTo>
                  <a:pt x="3861724" y="2046964"/>
                  <a:pt x="3833047" y="2050687"/>
                  <a:pt x="3804249" y="2053087"/>
                </a:cubicBezTo>
                <a:cubicBezTo>
                  <a:pt x="3764029" y="2056438"/>
                  <a:pt x="3723736" y="2058838"/>
                  <a:pt x="3683479" y="2061713"/>
                </a:cubicBezTo>
                <a:cubicBezTo>
                  <a:pt x="3666226" y="2067464"/>
                  <a:pt x="3649364" y="2074555"/>
                  <a:pt x="3631721" y="2078966"/>
                </a:cubicBezTo>
                <a:lnTo>
                  <a:pt x="3562709" y="2096219"/>
                </a:lnTo>
                <a:cubicBezTo>
                  <a:pt x="3554083" y="2101970"/>
                  <a:pt x="3546103" y="2108835"/>
                  <a:pt x="3536830" y="2113472"/>
                </a:cubicBezTo>
                <a:cubicBezTo>
                  <a:pt x="3528697" y="2117538"/>
                  <a:pt x="3519465" y="2118905"/>
                  <a:pt x="3510951" y="2122098"/>
                </a:cubicBezTo>
                <a:cubicBezTo>
                  <a:pt x="3445979" y="2146462"/>
                  <a:pt x="3491135" y="2133522"/>
                  <a:pt x="3433313" y="2147978"/>
                </a:cubicBezTo>
                <a:cubicBezTo>
                  <a:pt x="3421811" y="2156604"/>
                  <a:pt x="3411376" y="2166875"/>
                  <a:pt x="3398808" y="2173857"/>
                </a:cubicBezTo>
                <a:cubicBezTo>
                  <a:pt x="3325203" y="2214749"/>
                  <a:pt x="3384917" y="2168520"/>
                  <a:pt x="3321170" y="2208362"/>
                </a:cubicBezTo>
                <a:cubicBezTo>
                  <a:pt x="3259442" y="2246941"/>
                  <a:pt x="3316940" y="2229196"/>
                  <a:pt x="3234906" y="2242868"/>
                </a:cubicBezTo>
                <a:cubicBezTo>
                  <a:pt x="3226279" y="2248619"/>
                  <a:pt x="3218299" y="2255484"/>
                  <a:pt x="3209026" y="2260121"/>
                </a:cubicBezTo>
                <a:cubicBezTo>
                  <a:pt x="3176541" y="2276364"/>
                  <a:pt x="3164338" y="2277763"/>
                  <a:pt x="3131389" y="2286000"/>
                </a:cubicBezTo>
                <a:cubicBezTo>
                  <a:pt x="3119887" y="2294626"/>
                  <a:pt x="3109366" y="2304746"/>
                  <a:pt x="3096883" y="2311879"/>
                </a:cubicBezTo>
                <a:cubicBezTo>
                  <a:pt x="3040569" y="2344059"/>
                  <a:pt x="3104926" y="2288882"/>
                  <a:pt x="3036498" y="2337759"/>
                </a:cubicBezTo>
                <a:cubicBezTo>
                  <a:pt x="2968695" y="2386189"/>
                  <a:pt x="3068888" y="2346989"/>
                  <a:pt x="2950234" y="2380891"/>
                </a:cubicBezTo>
                <a:cubicBezTo>
                  <a:pt x="2941608" y="2386642"/>
                  <a:pt x="2933628" y="2393507"/>
                  <a:pt x="2924355" y="2398144"/>
                </a:cubicBezTo>
                <a:cubicBezTo>
                  <a:pt x="2916222" y="2402210"/>
                  <a:pt x="2907249" y="2404378"/>
                  <a:pt x="2898476" y="2406770"/>
                </a:cubicBezTo>
                <a:cubicBezTo>
                  <a:pt x="2875600" y="2413009"/>
                  <a:pt x="2852468" y="2418272"/>
                  <a:pt x="2829464" y="2424023"/>
                </a:cubicBezTo>
                <a:cubicBezTo>
                  <a:pt x="2789501" y="2450665"/>
                  <a:pt x="2816416" y="2437466"/>
                  <a:pt x="2760453" y="2449902"/>
                </a:cubicBezTo>
                <a:cubicBezTo>
                  <a:pt x="2738207" y="2454845"/>
                  <a:pt x="2704820" y="2465154"/>
                  <a:pt x="2682815" y="2467155"/>
                </a:cubicBezTo>
                <a:cubicBezTo>
                  <a:pt x="2602428" y="2474463"/>
                  <a:pt x="2441276" y="2484408"/>
                  <a:pt x="2441276" y="2484408"/>
                </a:cubicBezTo>
                <a:lnTo>
                  <a:pt x="1897811" y="2467155"/>
                </a:lnTo>
                <a:cubicBezTo>
                  <a:pt x="1868306" y="2465872"/>
                  <a:pt x="1840011" y="2456470"/>
                  <a:pt x="1811547" y="2449902"/>
                </a:cubicBezTo>
                <a:cubicBezTo>
                  <a:pt x="1534785" y="2386035"/>
                  <a:pt x="1883477" y="2470303"/>
                  <a:pt x="1682151" y="2415396"/>
                </a:cubicBezTo>
                <a:cubicBezTo>
                  <a:pt x="1548021" y="2378815"/>
                  <a:pt x="1743680" y="2441657"/>
                  <a:pt x="1587260" y="2389517"/>
                </a:cubicBezTo>
                <a:cubicBezTo>
                  <a:pt x="1575758" y="2380891"/>
                  <a:pt x="1565614" y="2370068"/>
                  <a:pt x="1552755" y="2363638"/>
                </a:cubicBezTo>
                <a:cubicBezTo>
                  <a:pt x="1542151" y="2358336"/>
                  <a:pt x="1529605" y="2358418"/>
                  <a:pt x="1518249" y="2355011"/>
                </a:cubicBezTo>
                <a:cubicBezTo>
                  <a:pt x="1500830" y="2349785"/>
                  <a:pt x="1483582" y="2343974"/>
                  <a:pt x="1466491" y="2337759"/>
                </a:cubicBezTo>
                <a:cubicBezTo>
                  <a:pt x="1352974" y="2296481"/>
                  <a:pt x="1474424" y="2337528"/>
                  <a:pt x="1397479" y="2311879"/>
                </a:cubicBezTo>
                <a:cubicBezTo>
                  <a:pt x="1316099" y="2250844"/>
                  <a:pt x="1407755" y="2312612"/>
                  <a:pt x="1328468" y="2277374"/>
                </a:cubicBezTo>
                <a:cubicBezTo>
                  <a:pt x="1313146" y="2270565"/>
                  <a:pt x="1300055" y="2259524"/>
                  <a:pt x="1285336" y="2251495"/>
                </a:cubicBezTo>
                <a:cubicBezTo>
                  <a:pt x="1268402" y="2242258"/>
                  <a:pt x="1250511" y="2234852"/>
                  <a:pt x="1233577" y="2225615"/>
                </a:cubicBezTo>
                <a:cubicBezTo>
                  <a:pt x="1218858" y="2217586"/>
                  <a:pt x="1205767" y="2206546"/>
                  <a:pt x="1190445" y="2199736"/>
                </a:cubicBezTo>
                <a:cubicBezTo>
                  <a:pt x="1179611" y="2194921"/>
                  <a:pt x="1167442" y="2193985"/>
                  <a:pt x="1155940" y="2191110"/>
                </a:cubicBezTo>
                <a:cubicBezTo>
                  <a:pt x="1006993" y="2116635"/>
                  <a:pt x="1176111" y="2196517"/>
                  <a:pt x="1069676" y="2156604"/>
                </a:cubicBezTo>
                <a:cubicBezTo>
                  <a:pt x="1023786" y="2139395"/>
                  <a:pt x="1047571" y="2142710"/>
                  <a:pt x="1009291" y="2122098"/>
                </a:cubicBezTo>
                <a:cubicBezTo>
                  <a:pt x="980985" y="2106856"/>
                  <a:pt x="948130" y="2099049"/>
                  <a:pt x="923026" y="2078966"/>
                </a:cubicBezTo>
                <a:cubicBezTo>
                  <a:pt x="896797" y="2057983"/>
                  <a:pt x="857943" y="2024858"/>
                  <a:pt x="828136" y="2009955"/>
                </a:cubicBezTo>
                <a:lnTo>
                  <a:pt x="776377" y="1984076"/>
                </a:lnTo>
                <a:cubicBezTo>
                  <a:pt x="764875" y="1972574"/>
                  <a:pt x="755108" y="1959024"/>
                  <a:pt x="741872" y="1949570"/>
                </a:cubicBezTo>
                <a:cubicBezTo>
                  <a:pt x="734473" y="1944285"/>
                  <a:pt x="724125" y="1945011"/>
                  <a:pt x="715992" y="1940944"/>
                </a:cubicBezTo>
                <a:cubicBezTo>
                  <a:pt x="700995" y="1933446"/>
                  <a:pt x="687857" y="1922562"/>
                  <a:pt x="672860" y="1915064"/>
                </a:cubicBezTo>
                <a:cubicBezTo>
                  <a:pt x="576064" y="1866665"/>
                  <a:pt x="738152" y="1961001"/>
                  <a:pt x="612476" y="1889185"/>
                </a:cubicBezTo>
                <a:cubicBezTo>
                  <a:pt x="569168" y="1864437"/>
                  <a:pt x="604215" y="1877017"/>
                  <a:pt x="552091" y="1854679"/>
                </a:cubicBezTo>
                <a:cubicBezTo>
                  <a:pt x="499815" y="1832275"/>
                  <a:pt x="554588" y="1864554"/>
                  <a:pt x="483079" y="1828800"/>
                </a:cubicBezTo>
                <a:cubicBezTo>
                  <a:pt x="401596" y="1788059"/>
                  <a:pt x="472423" y="1813746"/>
                  <a:pt x="414068" y="1794295"/>
                </a:cubicBezTo>
                <a:cubicBezTo>
                  <a:pt x="339909" y="1744855"/>
                  <a:pt x="433735" y="1804128"/>
                  <a:pt x="362309" y="1768415"/>
                </a:cubicBezTo>
                <a:cubicBezTo>
                  <a:pt x="347312" y="1760917"/>
                  <a:pt x="334499" y="1749346"/>
                  <a:pt x="319177" y="1742536"/>
                </a:cubicBezTo>
                <a:cubicBezTo>
                  <a:pt x="308343" y="1737721"/>
                  <a:pt x="296071" y="1737167"/>
                  <a:pt x="284672" y="1733910"/>
                </a:cubicBezTo>
                <a:cubicBezTo>
                  <a:pt x="222775" y="1716225"/>
                  <a:pt x="303354" y="1734195"/>
                  <a:pt x="215660" y="1716657"/>
                </a:cubicBezTo>
                <a:cubicBezTo>
                  <a:pt x="207034" y="1710906"/>
                  <a:pt x="199255" y="1703615"/>
                  <a:pt x="189781" y="1699404"/>
                </a:cubicBezTo>
                <a:cubicBezTo>
                  <a:pt x="173163" y="1692018"/>
                  <a:pt x="138023" y="1682151"/>
                  <a:pt x="138023" y="1682151"/>
                </a:cubicBezTo>
                <a:cubicBezTo>
                  <a:pt x="132272" y="1673525"/>
                  <a:pt x="124854" y="1665801"/>
                  <a:pt x="120770" y="1656272"/>
                </a:cubicBezTo>
                <a:cubicBezTo>
                  <a:pt x="113749" y="1639891"/>
                  <a:pt x="105464" y="1581689"/>
                  <a:pt x="103517" y="1570008"/>
                </a:cubicBezTo>
                <a:cubicBezTo>
                  <a:pt x="100642" y="1526876"/>
                  <a:pt x="99665" y="1483575"/>
                  <a:pt x="94891" y="1440611"/>
                </a:cubicBezTo>
                <a:cubicBezTo>
                  <a:pt x="82627" y="1330232"/>
                  <a:pt x="109268" y="1404668"/>
                  <a:pt x="112143" y="139747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423863" y="356556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5255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Путешественник переплыл море на яхте со средней скоростью 17 км/ч. Обратно он летел на спортивном самолете со скоростью 561 км/ч. Найдите среднюю скорость путешественника на протяжении всего пути. Ответ дайте в км/ч.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3" name="Таблица 52"/>
          <p:cNvGraphicFramePr>
            <a:graphicFrameLocks noGrp="1"/>
          </p:cNvGraphicFramePr>
          <p:nvPr/>
        </p:nvGraphicFramePr>
        <p:xfrm>
          <a:off x="605763" y="3852332"/>
          <a:ext cx="7938823" cy="24688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400014"/>
                <a:gridCol w="2395956"/>
                <a:gridCol w="2289004"/>
                <a:gridCol w="853849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3600" b="1" i="1" kern="1200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s</a:t>
                      </a:r>
                      <a:r>
                        <a:rPr kumimoji="1" lang="ru-RU" sz="3600" b="1" i="1" kern="1200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= </a:t>
                      </a:r>
                      <a:r>
                        <a:rPr kumimoji="1" lang="en-US" sz="3600" b="1" i="1" kern="1200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v · t</a:t>
                      </a:r>
                      <a:endParaRPr kumimoji="1" lang="ru-RU" sz="3600" b="1" i="1" kern="1200" dirty="0" smtClean="0">
                        <a:solidFill>
                          <a:srgbClr val="C00000"/>
                        </a:solidFill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i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v</a:t>
                      </a:r>
                      <a:endParaRPr lang="ru-RU" sz="36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i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t</a:t>
                      </a:r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i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s</a:t>
                      </a:r>
                      <a:endParaRPr lang="ru-RU" sz="36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en-US" dirty="0" smtClean="0"/>
                    </a:p>
                    <a:p>
                      <a:endParaRPr lang="ru-RU" dirty="0" smtClean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7" name="Прямоугольник 56"/>
          <p:cNvSpPr/>
          <p:nvPr/>
        </p:nvSpPr>
        <p:spPr>
          <a:xfrm>
            <a:off x="3827617" y="5631934"/>
            <a:ext cx="853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561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902931" y="5477934"/>
            <a:ext cx="434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s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809797" y="4639733"/>
            <a:ext cx="589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s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903508" y="4692134"/>
            <a:ext cx="6303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17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67" name="Группа 66"/>
          <p:cNvGrpSpPr/>
          <p:nvPr/>
        </p:nvGrpSpPr>
        <p:grpSpPr>
          <a:xfrm>
            <a:off x="6204530" y="4361936"/>
            <a:ext cx="630301" cy="1058737"/>
            <a:chOff x="5199234" y="4683667"/>
            <a:chExt cx="1056412" cy="1058737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5412012" y="4683667"/>
              <a:ext cx="7485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s</a:t>
              </a:r>
              <a:endParaRPr lang="ru-RU" sz="3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5199234" y="5219184"/>
              <a:ext cx="105641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17</a:t>
              </a:r>
            </a:p>
          </p:txBody>
        </p:sp>
        <p:cxnSp>
          <p:nvCxnSpPr>
            <p:cNvPr id="70" name="Прямая соединительная линия 69"/>
            <p:cNvCxnSpPr/>
            <p:nvPr/>
          </p:nvCxnSpPr>
          <p:spPr bwMode="auto">
            <a:xfrm>
              <a:off x="5460999" y="5266269"/>
              <a:ext cx="683599" cy="105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1" name="Группа 70"/>
          <p:cNvGrpSpPr/>
          <p:nvPr/>
        </p:nvGrpSpPr>
        <p:grpSpPr>
          <a:xfrm>
            <a:off x="6111397" y="5276336"/>
            <a:ext cx="853119" cy="1067205"/>
            <a:chOff x="5057334" y="4683667"/>
            <a:chExt cx="1429865" cy="1067205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5412012" y="4683667"/>
              <a:ext cx="7485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s</a:t>
              </a:r>
              <a:endParaRPr lang="ru-RU" sz="3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5057334" y="5227652"/>
              <a:ext cx="142986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561</a:t>
              </a:r>
            </a:p>
          </p:txBody>
        </p:sp>
        <p:cxnSp>
          <p:nvCxnSpPr>
            <p:cNvPr id="74" name="Прямая соединительная линия 73"/>
            <p:cNvCxnSpPr/>
            <p:nvPr/>
          </p:nvCxnSpPr>
          <p:spPr bwMode="auto">
            <a:xfrm flipV="1">
              <a:off x="5304906" y="5266265"/>
              <a:ext cx="1003768" cy="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35178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56" t="24736" r="4794" b="12977"/>
          <a:stretch>
            <a:fillRect/>
          </a:stretch>
        </p:blipFill>
        <p:spPr bwMode="auto">
          <a:xfrm>
            <a:off x="7967134" y="2159001"/>
            <a:ext cx="1676400" cy="455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 descr="C:\Users\User\Desktop\Для сайта\various_vessels\vessels_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290" t="41242" r="2252" b="37308"/>
          <a:stretch>
            <a:fillRect/>
          </a:stretch>
        </p:blipFill>
        <p:spPr bwMode="auto">
          <a:xfrm flipH="1">
            <a:off x="435659" y="2590800"/>
            <a:ext cx="1384674" cy="499534"/>
          </a:xfrm>
          <a:prstGeom prst="rect">
            <a:avLst/>
          </a:prstGeom>
          <a:noFill/>
        </p:spPr>
      </p:pic>
      <p:pic>
        <p:nvPicPr>
          <p:cNvPr id="31" name="Picture 2" descr="C:\Users\User\Desktop\Для сайта\various_vessels\vessels_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290" t="41242" r="2252" b="37308"/>
          <a:stretch>
            <a:fillRect/>
          </a:stretch>
        </p:blipFill>
        <p:spPr bwMode="auto">
          <a:xfrm flipH="1">
            <a:off x="1096059" y="4707467"/>
            <a:ext cx="1384674" cy="499534"/>
          </a:xfrm>
          <a:prstGeom prst="rect">
            <a:avLst/>
          </a:prstGeom>
          <a:noFill/>
        </p:spPr>
      </p:pic>
      <p:pic>
        <p:nvPicPr>
          <p:cNvPr id="32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56" t="24736" r="4794" b="12977"/>
          <a:stretch>
            <a:fillRect/>
          </a:stretch>
        </p:blipFill>
        <p:spPr bwMode="auto">
          <a:xfrm>
            <a:off x="1109133" y="5604934"/>
            <a:ext cx="1676400" cy="455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" name="Группа 23"/>
          <p:cNvGrpSpPr/>
          <p:nvPr/>
        </p:nvGrpSpPr>
        <p:grpSpPr>
          <a:xfrm>
            <a:off x="701675" y="1330553"/>
            <a:ext cx="7747000" cy="818781"/>
            <a:chOff x="676935" y="3066533"/>
            <a:chExt cx="7890934" cy="818781"/>
          </a:xfrm>
        </p:grpSpPr>
        <p:sp>
          <p:nvSpPr>
            <p:cNvPr id="36" name="Правая фигурная скобка 35"/>
            <p:cNvSpPr/>
            <p:nvPr/>
          </p:nvSpPr>
          <p:spPr bwMode="auto">
            <a:xfrm rot="16200000">
              <a:off x="4436136" y="-246419"/>
              <a:ext cx="372532" cy="7890934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415454" y="3066533"/>
              <a:ext cx="41389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2800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8148E-6 L 0.76684 -0.0013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L -0.23299 -0.1213 C -0.28229 -0.14838 -0.35503 -0.16343 -0.43108 -0.16343 C -0.51805 -0.16343 -0.58733 -0.14838 -0.63646 -0.1213 L -0.8691 3.33333E-6 " pathEditMode="relative" rAng="0" ptsTypes="FffFF">
                                      <p:cBhvr>
                                        <p:cTn id="13" dur="2000" fill="hold"/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5" y="-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5341" y="479961"/>
            <a:ext cx="83396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latin typeface="Bookman Old Style" pitchFamily="18" charset="0"/>
              </a:rPr>
              <a:t>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Чтобы найти среднюю скорость на протяжении пути, нужно весь путь разделить на все время движения. Пусть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 – весь путь путешественника, тогда средняя скорость равна:</a:t>
            </a:r>
          </a:p>
        </p:txBody>
      </p:sp>
      <p:graphicFrame>
        <p:nvGraphicFramePr>
          <p:cNvPr id="134146" name="Object 12"/>
          <p:cNvGraphicFramePr>
            <a:graphicFrameLocks noChangeAspect="1"/>
          </p:cNvGraphicFramePr>
          <p:nvPr/>
        </p:nvGraphicFramePr>
        <p:xfrm>
          <a:off x="3987198" y="1877749"/>
          <a:ext cx="1175954" cy="850370"/>
        </p:xfrm>
        <a:graphic>
          <a:graphicData uri="http://schemas.openxmlformats.org/presentationml/2006/ole">
            <p:oleObj spid="_x0000_s150530" name="Формула" r:id="rId3" imgW="545760" imgH="393480" progId="Equation.3">
              <p:embed/>
            </p:oleObj>
          </a:graphicData>
        </a:graphic>
      </p:graphicFrame>
      <p:graphicFrame>
        <p:nvGraphicFramePr>
          <p:cNvPr id="134147" name="Object 12"/>
          <p:cNvGraphicFramePr>
            <a:graphicFrameLocks noChangeAspect="1"/>
          </p:cNvGraphicFramePr>
          <p:nvPr/>
        </p:nvGraphicFramePr>
        <p:xfrm>
          <a:off x="1266031" y="2851943"/>
          <a:ext cx="6618287" cy="1154113"/>
        </p:xfrm>
        <a:graphic>
          <a:graphicData uri="http://schemas.openxmlformats.org/presentationml/2006/ole">
            <p:oleObj spid="_x0000_s150531" name="Формула" r:id="rId4" imgW="3365280" imgH="583920" progId="Equation.3">
              <p:embed/>
            </p:oleObj>
          </a:graphicData>
        </a:graphic>
      </p:graphicFrame>
      <p:graphicFrame>
        <p:nvGraphicFramePr>
          <p:cNvPr id="134149" name="Object 12"/>
          <p:cNvGraphicFramePr>
            <a:graphicFrameLocks noChangeAspect="1"/>
          </p:cNvGraphicFramePr>
          <p:nvPr/>
        </p:nvGraphicFramePr>
        <p:xfrm>
          <a:off x="3954462" y="4399492"/>
          <a:ext cx="1241425" cy="495300"/>
        </p:xfrm>
        <a:graphic>
          <a:graphicData uri="http://schemas.openxmlformats.org/presentationml/2006/ole">
            <p:oleObj spid="_x0000_s150533" name="Формула" r:id="rId5" imgW="609480" imgH="241200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599587" y="5837535"/>
            <a:ext cx="195117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</a:t>
            </a:r>
            <a:r>
              <a:rPr lang="en-US" sz="2400" i="1" dirty="0" smtClean="0">
                <a:solidFill>
                  <a:prstClr val="black"/>
                </a:solidFill>
                <a:latin typeface="Bookman Old Style" pitchFamily="18" charset="0"/>
              </a:rPr>
              <a:t>33</a:t>
            </a: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5351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Первую треть трассы автомобиль ехал со скоростью 45 км/ч, вторую треть – со скоростью 70 км/ч, а последнюю –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со скоростью 90 км/ч. Найдите среднюю скорость автомобиля на протяжении всего пути. Ответ дайте в км/ч.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15" t="15205" r="4416" b="7132"/>
          <a:stretch>
            <a:fillRect/>
          </a:stretch>
        </p:blipFill>
        <p:spPr bwMode="auto">
          <a:xfrm flipH="1">
            <a:off x="118532" y="1946221"/>
            <a:ext cx="1527455" cy="7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Группа 24"/>
          <p:cNvGrpSpPr/>
          <p:nvPr/>
        </p:nvGrpSpPr>
        <p:grpSpPr>
          <a:xfrm flipV="1">
            <a:off x="651936" y="2704686"/>
            <a:ext cx="2624664" cy="859781"/>
            <a:chOff x="4131738" y="2076047"/>
            <a:chExt cx="2624664" cy="820436"/>
          </a:xfrm>
        </p:grpSpPr>
        <p:sp>
          <p:nvSpPr>
            <p:cNvPr id="9" name="Правая фигурная скобка 8"/>
            <p:cNvSpPr/>
            <p:nvPr/>
          </p:nvSpPr>
          <p:spPr bwMode="auto">
            <a:xfrm rot="16200000">
              <a:off x="5261594" y="1401676"/>
              <a:ext cx="364951" cy="2624664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10" name="Прямоугольник 9"/>
            <p:cNvSpPr/>
            <p:nvPr/>
          </p:nvSpPr>
          <p:spPr>
            <a:xfrm rot="10800000">
              <a:off x="5206947" y="2076047"/>
              <a:ext cx="43633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1" name="Группа 24"/>
          <p:cNvGrpSpPr/>
          <p:nvPr/>
        </p:nvGrpSpPr>
        <p:grpSpPr>
          <a:xfrm flipV="1">
            <a:off x="3279775" y="2704686"/>
            <a:ext cx="2624664" cy="859781"/>
            <a:chOff x="4131738" y="2076047"/>
            <a:chExt cx="2624664" cy="820436"/>
          </a:xfrm>
        </p:grpSpPr>
        <p:sp>
          <p:nvSpPr>
            <p:cNvPr id="12" name="Правая фигурная скобка 11"/>
            <p:cNvSpPr/>
            <p:nvPr/>
          </p:nvSpPr>
          <p:spPr bwMode="auto">
            <a:xfrm rot="16200000">
              <a:off x="5261594" y="1401676"/>
              <a:ext cx="364951" cy="2624664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13" name="Прямоугольник 12"/>
            <p:cNvSpPr/>
            <p:nvPr/>
          </p:nvSpPr>
          <p:spPr>
            <a:xfrm rot="10800000">
              <a:off x="5206947" y="2076047"/>
              <a:ext cx="43633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4" name="Группа 24"/>
          <p:cNvGrpSpPr/>
          <p:nvPr/>
        </p:nvGrpSpPr>
        <p:grpSpPr>
          <a:xfrm flipV="1">
            <a:off x="5909736" y="2704686"/>
            <a:ext cx="2624664" cy="859781"/>
            <a:chOff x="4131738" y="2076047"/>
            <a:chExt cx="2624664" cy="820436"/>
          </a:xfrm>
        </p:grpSpPr>
        <p:sp>
          <p:nvSpPr>
            <p:cNvPr id="15" name="Правая фигурная скобка 14"/>
            <p:cNvSpPr/>
            <p:nvPr/>
          </p:nvSpPr>
          <p:spPr bwMode="auto">
            <a:xfrm rot="16200000">
              <a:off x="5261594" y="1401676"/>
              <a:ext cx="364951" cy="2624664"/>
            </a:xfrm>
            <a:prstGeom prst="rightBrace">
              <a:avLst>
                <a:gd name="adj1" fmla="val 58334"/>
                <a:gd name="adj2" fmla="val 50000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ru-RU" smtClean="0"/>
            </a:p>
          </p:txBody>
        </p:sp>
        <p:sp>
          <p:nvSpPr>
            <p:cNvPr id="16" name="Прямоугольник 15"/>
            <p:cNvSpPr/>
            <p:nvPr/>
          </p:nvSpPr>
          <p:spPr>
            <a:xfrm rot="10800000">
              <a:off x="5206947" y="2076047"/>
              <a:ext cx="43633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15" t="15205" r="4416" b="7132"/>
          <a:stretch>
            <a:fillRect/>
          </a:stretch>
        </p:blipFill>
        <p:spPr bwMode="auto">
          <a:xfrm flipH="1">
            <a:off x="2463798" y="1937755"/>
            <a:ext cx="1527455" cy="7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15" t="15205" r="4416" b="7132"/>
          <a:stretch>
            <a:fillRect/>
          </a:stretch>
        </p:blipFill>
        <p:spPr bwMode="auto">
          <a:xfrm flipH="1">
            <a:off x="5147733" y="1946221"/>
            <a:ext cx="1527455" cy="7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1082144" y="1504834"/>
            <a:ext cx="1502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45 </a:t>
            </a: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км/ч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824008" y="1504834"/>
            <a:ext cx="1502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70</a:t>
            </a:r>
            <a:r>
              <a:rPr lang="en-US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км/ч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66943" y="1504834"/>
            <a:ext cx="1502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90</a:t>
            </a:r>
            <a:r>
              <a:rPr lang="en-US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км/ч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05341" y="3382405"/>
            <a:ext cx="83396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latin typeface="Bookman Old Style" pitchFamily="18" charset="0"/>
              </a:rPr>
              <a:t>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Чтобы найти среднюю скорость на протяжении пути, нужно весь путь разделить на все время движения. Пусть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3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 – весь путь автомобиля, тогда средняя скорость равна:</a:t>
            </a:r>
          </a:p>
        </p:txBody>
      </p:sp>
      <p:graphicFrame>
        <p:nvGraphicFramePr>
          <p:cNvPr id="24" name="Object 12"/>
          <p:cNvGraphicFramePr>
            <a:graphicFrameLocks noChangeAspect="1"/>
          </p:cNvGraphicFramePr>
          <p:nvPr/>
        </p:nvGraphicFramePr>
        <p:xfrm>
          <a:off x="528637" y="4697942"/>
          <a:ext cx="8093075" cy="1154113"/>
        </p:xfrm>
        <a:graphic>
          <a:graphicData uri="http://schemas.openxmlformats.org/presentationml/2006/ole">
            <p:oleObj spid="_x0000_s148482" name="Формула" r:id="rId4" imgW="4114800" imgH="583920" progId="Equation.3">
              <p:embed/>
            </p:oleObj>
          </a:graphicData>
        </a:graphic>
      </p:graphicFrame>
      <p:graphicFrame>
        <p:nvGraphicFramePr>
          <p:cNvPr id="25" name="Object 12"/>
          <p:cNvGraphicFramePr>
            <a:graphicFrameLocks noChangeAspect="1"/>
          </p:cNvGraphicFramePr>
          <p:nvPr/>
        </p:nvGraphicFramePr>
        <p:xfrm>
          <a:off x="3954462" y="5889626"/>
          <a:ext cx="1241425" cy="495300"/>
        </p:xfrm>
        <a:graphic>
          <a:graphicData uri="http://schemas.openxmlformats.org/presentationml/2006/ole">
            <p:oleObj spid="_x0000_s148483" name="Формула" r:id="rId5" imgW="609480" imgH="241200" progId="Equation.3">
              <p:embed/>
            </p:oleObj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3599587" y="6396335"/>
            <a:ext cx="195117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6</a:t>
            </a:r>
            <a:r>
              <a:rPr lang="en-US" sz="2400" i="1" dirty="0" smtClean="0">
                <a:solidFill>
                  <a:prstClr val="black"/>
                </a:solidFill>
                <a:latin typeface="Bookman Old Style" pitchFamily="18" charset="0"/>
              </a:rPr>
              <a:t>3</a:t>
            </a: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139 L 0.25642 -0.0013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22222E-6 L 0.29618 0.0011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0023 L 0.27483 -0.00023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subSp spid="_x0000_s14848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>
                                            <p:subSp spid="_x0000_s148482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>
                                            <p:subSp spid="_x0000_s148482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subSp spid="_x0000_s14848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subSp spid="_x0000_s148483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subSp spid="_x0000_s148483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utoUpdateAnimBg="0"/>
      <p:bldP spid="20" grpId="0" autoUpdateAnimBg="0"/>
      <p:bldP spid="21" grpId="0" autoUpdateAnimBg="0"/>
      <p:bldP spid="22" grpId="0" autoUpdateAnimBg="0"/>
      <p:bldP spid="26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5851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Первые два часа автомобиль ехал со скоростью 120 км/ч, следующий час – со скоростью 100 км/ч, а затем два часа – со скоростью 95 км/ч. Найдите среднюю скорость автомобиля на протяжении всего пути. Ответ дайте в км/ч.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5341" y="1773738"/>
            <a:ext cx="8339667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latin typeface="Bookman Old Style" pitchFamily="18" charset="0"/>
              </a:rPr>
              <a:t>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Чтобы найти среднюю скорость на протяжении пути, нужно весь путь разделить на все время движения.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Путь, пройденный автомобилем равен: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= 2 · 120 + 1 · 100 + 2 · 95 =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530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км. </a:t>
            </a:r>
          </a:p>
          <a:p>
            <a:r>
              <a:rPr lang="ru-RU" sz="2000" i="1" dirty="0" smtClean="0">
                <a:latin typeface="Bookman Old Style" pitchFamily="18" charset="0"/>
              </a:rPr>
              <a:t>Затраченное на весь путь время: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t =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2 + 1 + 2 = 5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ч,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тогда средняя скорость равна: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v =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530 : 5 = 106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04208" y="5397267"/>
            <a:ext cx="2141933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106.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6351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Первые 180 км автомобиль ехал со скоростью 60 км/ч, следующие 200 км – со скоростью 80 км/ч, а затем 180 км – со скоростью 120 км/ч. Найдите среднюю скорость автомобиля на протяжении всего пути. Ответ дайте в км/ч.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5341" y="1773738"/>
            <a:ext cx="8339667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latin typeface="Bookman Old Style" pitchFamily="18" charset="0"/>
              </a:rPr>
              <a:t>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Чтобы найти среднюю скорость на протяжении пути, нужно весь путь разделить на все время движения.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Путь, пройденный автомобилем равен: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= 1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8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0 +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00 +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180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560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км. </a:t>
            </a:r>
          </a:p>
          <a:p>
            <a:r>
              <a:rPr lang="ru-RU" sz="2000" i="1" dirty="0" smtClean="0">
                <a:latin typeface="Bookman Old Style" pitchFamily="18" charset="0"/>
              </a:rPr>
              <a:t>Затраченное на весь путь время: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t = 180 : 60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+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200 : 80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+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180 : 120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3 + 2,5 + 1,5 = 7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ч,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тогда средняя скорость равна: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v =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5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6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0 :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7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80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99587" y="5397267"/>
            <a:ext cx="195117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</a:t>
            </a:r>
            <a:r>
              <a:rPr lang="en-US" sz="2400" i="1" dirty="0" smtClean="0">
                <a:solidFill>
                  <a:prstClr val="black"/>
                </a:solidFill>
                <a:latin typeface="Bookman Old Style" pitchFamily="18" charset="0"/>
              </a:rPr>
              <a:t>80</a:t>
            </a: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6385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Поезд, двигаясь равномерно со скоростью 80 км/ч, проезжает мимо придорожного столба за 45 секунд. Найдите длину поезда в метрах.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5341" y="3305727"/>
            <a:ext cx="83396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Скорость поезда равна: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</a:p>
        </p:txBody>
      </p:sp>
      <p:graphicFrame>
        <p:nvGraphicFramePr>
          <p:cNvPr id="145411" name="Object 12"/>
          <p:cNvGraphicFramePr>
            <a:graphicFrameLocks noChangeAspect="1"/>
          </p:cNvGraphicFramePr>
          <p:nvPr/>
        </p:nvGraphicFramePr>
        <p:xfrm>
          <a:off x="695325" y="3821194"/>
          <a:ext cx="7759700" cy="850900"/>
        </p:xfrm>
        <a:graphic>
          <a:graphicData uri="http://schemas.openxmlformats.org/presentationml/2006/ole">
            <p:oleObj spid="_x0000_s145411" name="Формула" r:id="rId3" imgW="3606480" imgH="393480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60375" y="4777763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За 45 секунд поезд проходит мимо придорожного столба расстояние равное своей длине: </a:t>
            </a:r>
          </a:p>
        </p:txBody>
      </p:sp>
      <p:graphicFrame>
        <p:nvGraphicFramePr>
          <p:cNvPr id="145412" name="Object 12"/>
          <p:cNvGraphicFramePr>
            <a:graphicFrameLocks noChangeAspect="1"/>
          </p:cNvGraphicFramePr>
          <p:nvPr/>
        </p:nvGraphicFramePr>
        <p:xfrm>
          <a:off x="2894806" y="5496416"/>
          <a:ext cx="3360738" cy="850900"/>
        </p:xfrm>
        <a:graphic>
          <a:graphicData uri="http://schemas.openxmlformats.org/presentationml/2006/ole">
            <p:oleObj spid="_x0000_s145412" name="Формула" r:id="rId4" imgW="1562040" imgH="393480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408829" y="6396335"/>
            <a:ext cx="2332691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100</a:t>
            </a:r>
            <a:r>
              <a:rPr lang="en-US" sz="24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.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4425350" y="1147314"/>
            <a:ext cx="815448" cy="2039934"/>
            <a:chOff x="4425350" y="1293962"/>
            <a:chExt cx="815448" cy="1893285"/>
          </a:xfrm>
        </p:grpSpPr>
        <p:sp>
          <p:nvSpPr>
            <p:cNvPr id="28" name="Трапеция 27"/>
            <p:cNvSpPr/>
            <p:nvPr/>
          </p:nvSpPr>
          <p:spPr bwMode="auto">
            <a:xfrm>
              <a:off x="4544218" y="1397794"/>
              <a:ext cx="696580" cy="1771917"/>
            </a:xfrm>
            <a:prstGeom prst="trapezoid">
              <a:avLst>
                <a:gd name="adj" fmla="val 43875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27" name="Группа 26"/>
            <p:cNvGrpSpPr/>
            <p:nvPr/>
          </p:nvGrpSpPr>
          <p:grpSpPr>
            <a:xfrm>
              <a:off x="4425350" y="1293962"/>
              <a:ext cx="544257" cy="1893285"/>
              <a:chOff x="4048125" y="834336"/>
              <a:chExt cx="788866" cy="2267455"/>
            </a:xfrm>
          </p:grpSpPr>
          <p:grpSp>
            <p:nvGrpSpPr>
              <p:cNvPr id="23" name="Группа 22"/>
              <p:cNvGrpSpPr/>
              <p:nvPr/>
            </p:nvGrpSpPr>
            <p:grpSpPr>
              <a:xfrm>
                <a:off x="4051282" y="834336"/>
                <a:ext cx="785709" cy="2267455"/>
                <a:chOff x="3579256" y="940280"/>
                <a:chExt cx="785709" cy="2267455"/>
              </a:xfrm>
            </p:grpSpPr>
            <p:sp>
              <p:nvSpPr>
                <p:cNvPr id="20" name="Полилиния 19"/>
                <p:cNvSpPr/>
                <p:nvPr/>
              </p:nvSpPr>
              <p:spPr bwMode="auto">
                <a:xfrm rot="195181">
                  <a:off x="3579256" y="962845"/>
                  <a:ext cx="562907" cy="2244890"/>
                </a:xfrm>
                <a:custGeom>
                  <a:avLst/>
                  <a:gdLst>
                    <a:gd name="connsiteX0" fmla="*/ 94890 w 664233"/>
                    <a:gd name="connsiteY0" fmla="*/ 2113472 h 2113472"/>
                    <a:gd name="connsiteX1" fmla="*/ 94890 w 664233"/>
                    <a:gd name="connsiteY1" fmla="*/ 431321 h 2113472"/>
                    <a:gd name="connsiteX2" fmla="*/ 664233 w 664233"/>
                    <a:gd name="connsiteY2" fmla="*/ 0 h 2113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4233" h="2113472">
                      <a:moveTo>
                        <a:pt x="94890" y="2113472"/>
                      </a:moveTo>
                      <a:cubicBezTo>
                        <a:pt x="47445" y="1448519"/>
                        <a:pt x="0" y="783566"/>
                        <a:pt x="94890" y="431321"/>
                      </a:cubicBezTo>
                      <a:cubicBezTo>
                        <a:pt x="189781" y="79076"/>
                        <a:pt x="427007" y="39538"/>
                        <a:pt x="664233" y="0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1" name="Скругленный прямоугольник 20"/>
                <p:cNvSpPr/>
                <p:nvPr/>
              </p:nvSpPr>
              <p:spPr bwMode="auto">
                <a:xfrm>
                  <a:off x="4133639" y="940280"/>
                  <a:ext cx="231326" cy="1207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2" name="Полилиния 21"/>
                <p:cNvSpPr/>
                <p:nvPr/>
              </p:nvSpPr>
              <p:spPr bwMode="auto">
                <a:xfrm>
                  <a:off x="3632860" y="983410"/>
                  <a:ext cx="532282" cy="2208633"/>
                </a:xfrm>
                <a:custGeom>
                  <a:avLst/>
                  <a:gdLst>
                    <a:gd name="connsiteX0" fmla="*/ 94890 w 664233"/>
                    <a:gd name="connsiteY0" fmla="*/ 2113472 h 2113472"/>
                    <a:gd name="connsiteX1" fmla="*/ 94890 w 664233"/>
                    <a:gd name="connsiteY1" fmla="*/ 431321 h 2113472"/>
                    <a:gd name="connsiteX2" fmla="*/ 664233 w 664233"/>
                    <a:gd name="connsiteY2" fmla="*/ 0 h 2113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4233" h="2113472">
                      <a:moveTo>
                        <a:pt x="94890" y="2113472"/>
                      </a:moveTo>
                      <a:cubicBezTo>
                        <a:pt x="47445" y="1448519"/>
                        <a:pt x="0" y="783566"/>
                        <a:pt x="94890" y="431321"/>
                      </a:cubicBezTo>
                      <a:cubicBezTo>
                        <a:pt x="189781" y="79076"/>
                        <a:pt x="427007" y="39538"/>
                        <a:pt x="664233" y="0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6" name="Полилиния 25"/>
              <p:cNvSpPr/>
              <p:nvPr/>
            </p:nvSpPr>
            <p:spPr bwMode="auto">
              <a:xfrm>
                <a:off x="4048125" y="1900238"/>
                <a:ext cx="138113" cy="1185862"/>
              </a:xfrm>
              <a:custGeom>
                <a:avLst/>
                <a:gdLst>
                  <a:gd name="connsiteX0" fmla="*/ 0 w 114300"/>
                  <a:gd name="connsiteY0" fmla="*/ 1128712 h 1128712"/>
                  <a:gd name="connsiteX1" fmla="*/ 114300 w 114300"/>
                  <a:gd name="connsiteY1" fmla="*/ 1128712 h 1128712"/>
                  <a:gd name="connsiteX2" fmla="*/ 47625 w 114300"/>
                  <a:gd name="connsiteY2" fmla="*/ 0 h 1128712"/>
                  <a:gd name="connsiteX3" fmla="*/ 0 w 114300"/>
                  <a:gd name="connsiteY3" fmla="*/ 1128712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" h="1128712">
                    <a:moveTo>
                      <a:pt x="0" y="1128712"/>
                    </a:moveTo>
                    <a:lnTo>
                      <a:pt x="114300" y="1128712"/>
                    </a:lnTo>
                    <a:lnTo>
                      <a:pt x="47625" y="0"/>
                    </a:lnTo>
                    <a:lnTo>
                      <a:pt x="0" y="112871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ru-RU" smtClean="0"/>
              </a:p>
            </p:txBody>
          </p:sp>
        </p:grpSp>
      </p:grpSp>
      <p:grpSp>
        <p:nvGrpSpPr>
          <p:cNvPr id="12" name="Группа 11"/>
          <p:cNvGrpSpPr/>
          <p:nvPr/>
        </p:nvGrpSpPr>
        <p:grpSpPr>
          <a:xfrm>
            <a:off x="-1541832" y="3155401"/>
            <a:ext cx="12234013" cy="66722"/>
            <a:chOff x="-937424" y="6301107"/>
            <a:chExt cx="12234013" cy="81179"/>
          </a:xfrm>
        </p:grpSpPr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3585" b="12737"/>
            <a:stretch>
              <a:fillRect/>
            </a:stretch>
          </p:blipFill>
          <p:spPr bwMode="auto">
            <a:xfrm>
              <a:off x="-937424" y="6301107"/>
              <a:ext cx="4097867" cy="81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4134" b="13100"/>
            <a:stretch>
              <a:fillRect/>
            </a:stretch>
          </p:blipFill>
          <p:spPr bwMode="auto">
            <a:xfrm>
              <a:off x="3148322" y="6303032"/>
              <a:ext cx="4073580" cy="76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207" t="80951" r="3585" b="12737"/>
            <a:stretch>
              <a:fillRect/>
            </a:stretch>
          </p:blipFill>
          <p:spPr bwMode="auto">
            <a:xfrm>
              <a:off x="7217139" y="6304457"/>
              <a:ext cx="4079450" cy="76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91" t="23306" r="3585" b="18922"/>
          <a:stretch>
            <a:fillRect/>
          </a:stretch>
        </p:blipFill>
        <p:spPr bwMode="auto">
          <a:xfrm>
            <a:off x="9033505" y="2465568"/>
            <a:ext cx="4097867" cy="704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7 L -1.44983 -3.7037E-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№26580.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Из пункта А в пункт В, расстояние между которыми 75 км, одновременно выехали автомобилист и велосипедист. Известно, что за час автомобилист проезжает на 40 км больше, чем велосипедист. Определите скорость велосипедиста, если известно, что он прибыл в пункт В на 6 часов позже автомобилиста. Ответ дайте в км/ч.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8711" y="2531533"/>
          <a:ext cx="7776104" cy="27432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350822"/>
                <a:gridCol w="1651000"/>
                <a:gridCol w="2937934"/>
                <a:gridCol w="83634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709154" y="2626267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08079" y="2617799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92220" y="3540668"/>
            <a:ext cx="444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31879" y="4590534"/>
            <a:ext cx="6303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75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31879" y="3659199"/>
            <a:ext cx="6303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75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5" name="Группа 42"/>
          <p:cNvGrpSpPr/>
          <p:nvPr/>
        </p:nvGrpSpPr>
        <p:grpSpPr>
          <a:xfrm>
            <a:off x="5071534" y="3430602"/>
            <a:ext cx="728132" cy="961716"/>
            <a:chOff x="5244383" y="4785267"/>
            <a:chExt cx="1220381" cy="961716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5244383" y="4785267"/>
              <a:ext cx="122038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75</a:t>
              </a:r>
              <a:endParaRPr lang="ru-RU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426285" y="5100652"/>
              <a:ext cx="72863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endParaRPr lang="ru-RU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 bwMode="auto">
            <a:xfrm>
              <a:off x="5460999" y="5266269"/>
              <a:ext cx="683599" cy="105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5" name="Прямоугольник 54"/>
          <p:cNvSpPr/>
          <p:nvPr/>
        </p:nvSpPr>
        <p:spPr>
          <a:xfrm>
            <a:off x="3257264" y="4480469"/>
            <a:ext cx="1309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+ 40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916213" y="2634733"/>
            <a:ext cx="1968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 · 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8" name="Группа 57"/>
          <p:cNvGrpSpPr/>
          <p:nvPr/>
        </p:nvGrpSpPr>
        <p:grpSpPr>
          <a:xfrm>
            <a:off x="2993495" y="5462603"/>
            <a:ext cx="3124042" cy="1044265"/>
            <a:chOff x="4729163" y="3845469"/>
            <a:chExt cx="3124042" cy="1044265"/>
          </a:xfrm>
        </p:grpSpPr>
        <p:grpSp>
          <p:nvGrpSpPr>
            <p:cNvPr id="9" name="Группа 25"/>
            <p:cNvGrpSpPr/>
            <p:nvPr/>
          </p:nvGrpSpPr>
          <p:grpSpPr>
            <a:xfrm>
              <a:off x="4729163" y="3870868"/>
              <a:ext cx="630301" cy="1001932"/>
              <a:chOff x="5564412" y="4785267"/>
              <a:chExt cx="630301" cy="1001932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5564412" y="4785267"/>
                <a:ext cx="6303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75</a:t>
                </a:r>
                <a:endParaRPr lang="ru-RU" sz="3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5632145" y="5140868"/>
                <a:ext cx="43473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i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х</a:t>
                </a:r>
                <a:endParaRPr lang="ru-RU" sz="36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endParaRPr>
              </a:p>
            </p:txBody>
          </p:sp>
          <p:cxnSp>
            <p:nvCxnSpPr>
              <p:cNvPr id="67" name="Прямая соединительная линия 66"/>
              <p:cNvCxnSpPr/>
              <p:nvPr/>
            </p:nvCxnSpPr>
            <p:spPr bwMode="auto">
              <a:xfrm flipV="1">
                <a:off x="5652784" y="5274732"/>
                <a:ext cx="482600" cy="846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1" name="Группа 27"/>
            <p:cNvGrpSpPr/>
            <p:nvPr/>
          </p:nvGrpSpPr>
          <p:grpSpPr>
            <a:xfrm>
              <a:off x="5812897" y="3845469"/>
              <a:ext cx="1309974" cy="1044265"/>
              <a:chOff x="5327345" y="4751401"/>
              <a:chExt cx="1309974" cy="1044265"/>
            </a:xfrm>
          </p:grpSpPr>
          <p:sp>
            <p:nvSpPr>
              <p:cNvPr id="62" name="Прямоугольник 61"/>
              <p:cNvSpPr/>
              <p:nvPr/>
            </p:nvSpPr>
            <p:spPr>
              <a:xfrm>
                <a:off x="5623678" y="4751401"/>
                <a:ext cx="6303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75</a:t>
                </a:r>
                <a:endParaRPr lang="ru-RU" sz="3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5327345" y="5149335"/>
                <a:ext cx="130997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i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х</a:t>
                </a:r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 + 40</a:t>
                </a:r>
                <a:endParaRPr lang="ru-RU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64" name="Прямая соединительная линия 63"/>
              <p:cNvCxnSpPr/>
              <p:nvPr/>
            </p:nvCxnSpPr>
            <p:spPr bwMode="auto">
              <a:xfrm flipV="1">
                <a:off x="5461000" y="5266265"/>
                <a:ext cx="1173915" cy="3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61" name="Прямоугольник 60"/>
            <p:cNvSpPr/>
            <p:nvPr/>
          </p:nvSpPr>
          <p:spPr>
            <a:xfrm>
              <a:off x="5440365" y="4065603"/>
              <a:ext cx="241284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–</a:t>
              </a:r>
              <a:r>
                <a:rPr lang="en-US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             =</a:t>
              </a:r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6</a:t>
              </a:r>
              <a:endParaRPr lang="ru-RU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pic>
        <p:nvPicPr>
          <p:cNvPr id="81922" name="Picture 2" descr="http://www.sportenphoto.org/BD210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003" t="17795" r="24023" b="20688"/>
          <a:stretch>
            <a:fillRect/>
          </a:stretch>
        </p:blipFill>
        <p:spPr bwMode="auto">
          <a:xfrm flipH="1">
            <a:off x="1274911" y="3581401"/>
            <a:ext cx="977219" cy="668866"/>
          </a:xfrm>
          <a:prstGeom prst="rect">
            <a:avLst/>
          </a:prstGeom>
          <a:noFill/>
        </p:spPr>
      </p:pic>
      <p:grpSp>
        <p:nvGrpSpPr>
          <p:cNvPr id="51" name="Группа 42"/>
          <p:cNvGrpSpPr/>
          <p:nvPr/>
        </p:nvGrpSpPr>
        <p:grpSpPr>
          <a:xfrm>
            <a:off x="4799067" y="4395802"/>
            <a:ext cx="1309974" cy="927849"/>
            <a:chOff x="5426286" y="4819134"/>
            <a:chExt cx="2195574" cy="927849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5868766" y="4819134"/>
              <a:ext cx="122038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75</a:t>
              </a:r>
              <a:endParaRPr lang="ru-RU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5426286" y="5100652"/>
              <a:ext cx="219557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+ 40</a:t>
              </a:r>
            </a:p>
          </p:txBody>
        </p:sp>
        <p:cxnSp>
          <p:nvCxnSpPr>
            <p:cNvPr id="56" name="Прямая соединительная линия 55"/>
            <p:cNvCxnSpPr/>
            <p:nvPr/>
          </p:nvCxnSpPr>
          <p:spPr bwMode="auto">
            <a:xfrm flipV="1">
              <a:off x="5460998" y="5266265"/>
              <a:ext cx="2011292" cy="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9" name="Выгнутая вправо стрелка 58"/>
          <p:cNvSpPr/>
          <p:nvPr/>
        </p:nvSpPr>
        <p:spPr bwMode="auto">
          <a:xfrm rot="20803941">
            <a:off x="6053669" y="3784601"/>
            <a:ext cx="372532" cy="1176866"/>
          </a:xfrm>
          <a:prstGeom prst="curvedLeftArrow">
            <a:avLst>
              <a:gd name="adj1" fmla="val 17949"/>
              <a:gd name="adj2" fmla="val 50000"/>
              <a:gd name="adj3" fmla="val 32017"/>
            </a:avLst>
          </a:prstGeom>
          <a:solidFill>
            <a:srgbClr val="C00000">
              <a:alpha val="69804"/>
            </a:srgb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2" name="Прямоугольник 71"/>
          <p:cNvSpPr/>
          <p:nvPr/>
        </p:nvSpPr>
        <p:spPr>
          <a:xfrm>
            <a:off x="6395972" y="3964316"/>
            <a:ext cx="441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</a:rPr>
              <a:t>–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5" name="Прямоугольник с двумя скругленными противолежащими углами 74"/>
          <p:cNvSpPr/>
          <p:nvPr/>
        </p:nvSpPr>
        <p:spPr>
          <a:xfrm>
            <a:off x="6915374" y="4061294"/>
            <a:ext cx="797759" cy="578882"/>
          </a:xfrm>
          <a:prstGeom prst="round2DiagRect">
            <a:avLst/>
          </a:prstGeom>
          <a:solidFill>
            <a:srgbClr val="F2CED2">
              <a:alpha val="50196"/>
            </a:srgb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Bookman Old Style" pitchFamily="18" charset="0"/>
              </a:rPr>
              <a:t>6 ч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56" t="21242" r="4354" b="10261"/>
          <a:stretch>
            <a:fillRect/>
          </a:stretch>
        </p:blipFill>
        <p:spPr bwMode="auto">
          <a:xfrm>
            <a:off x="956732" y="4504267"/>
            <a:ext cx="1862667" cy="650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9" name="Группа 48"/>
          <p:cNvGrpSpPr/>
          <p:nvPr/>
        </p:nvGrpSpPr>
        <p:grpSpPr>
          <a:xfrm>
            <a:off x="5539010" y="2448466"/>
            <a:ext cx="1340670" cy="1069664"/>
            <a:chOff x="6690477" y="1754199"/>
            <a:chExt cx="1340670" cy="1069664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6690477" y="1974332"/>
              <a:ext cx="8363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t</a:t>
              </a:r>
              <a:r>
                <a:rPr lang="ru-RU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 = 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7595354" y="2177532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v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596413" y="1754199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60" name="Прямая соединительная линия 59"/>
            <p:cNvCxnSpPr/>
            <p:nvPr/>
          </p:nvCxnSpPr>
          <p:spPr bwMode="auto">
            <a:xfrm flipV="1">
              <a:off x="7639178" y="2319866"/>
              <a:ext cx="387222" cy="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55" grpId="0"/>
      <p:bldP spid="59" grpId="0" animBg="1"/>
      <p:bldP spid="72" grpId="0"/>
      <p:bldP spid="7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6737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Поезд, двигаясь равномерно со скоростью 60 км/ч, проезжает мимо лесополосы, длина которой равна 300 метров, за 33 секунды. Найдите длину поезда в метрах.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Полилиния 26"/>
          <p:cNvSpPr/>
          <p:nvPr/>
        </p:nvSpPr>
        <p:spPr bwMode="auto">
          <a:xfrm>
            <a:off x="2358980" y="4856671"/>
            <a:ext cx="4432390" cy="1285336"/>
          </a:xfrm>
          <a:custGeom>
            <a:avLst/>
            <a:gdLst>
              <a:gd name="connsiteX0" fmla="*/ 112143 w 5270740"/>
              <a:gd name="connsiteY0" fmla="*/ 1397479 h 2484408"/>
              <a:gd name="connsiteX1" fmla="*/ 112143 w 5270740"/>
              <a:gd name="connsiteY1" fmla="*/ 1397479 h 2484408"/>
              <a:gd name="connsiteX2" fmla="*/ 51759 w 5270740"/>
              <a:gd name="connsiteY2" fmla="*/ 1354347 h 2484408"/>
              <a:gd name="connsiteX3" fmla="*/ 34506 w 5270740"/>
              <a:gd name="connsiteY3" fmla="*/ 1319842 h 2484408"/>
              <a:gd name="connsiteX4" fmla="*/ 8626 w 5270740"/>
              <a:gd name="connsiteY4" fmla="*/ 1233578 h 2484408"/>
              <a:gd name="connsiteX5" fmla="*/ 0 w 5270740"/>
              <a:gd name="connsiteY5" fmla="*/ 1207698 h 2484408"/>
              <a:gd name="connsiteX6" fmla="*/ 8626 w 5270740"/>
              <a:gd name="connsiteY6" fmla="*/ 983411 h 2484408"/>
              <a:gd name="connsiteX7" fmla="*/ 43132 w 5270740"/>
              <a:gd name="connsiteY7" fmla="*/ 905774 h 2484408"/>
              <a:gd name="connsiteX8" fmla="*/ 51759 w 5270740"/>
              <a:gd name="connsiteY8" fmla="*/ 879895 h 2484408"/>
              <a:gd name="connsiteX9" fmla="*/ 112143 w 5270740"/>
              <a:gd name="connsiteY9" fmla="*/ 802257 h 2484408"/>
              <a:gd name="connsiteX10" fmla="*/ 129396 w 5270740"/>
              <a:gd name="connsiteY10" fmla="*/ 776378 h 2484408"/>
              <a:gd name="connsiteX11" fmla="*/ 163902 w 5270740"/>
              <a:gd name="connsiteY11" fmla="*/ 750498 h 2484408"/>
              <a:gd name="connsiteX12" fmla="*/ 207034 w 5270740"/>
              <a:gd name="connsiteY12" fmla="*/ 715993 h 2484408"/>
              <a:gd name="connsiteX13" fmla="*/ 232913 w 5270740"/>
              <a:gd name="connsiteY13" fmla="*/ 698740 h 2484408"/>
              <a:gd name="connsiteX14" fmla="*/ 276045 w 5270740"/>
              <a:gd name="connsiteY14" fmla="*/ 672861 h 2484408"/>
              <a:gd name="connsiteX15" fmla="*/ 336430 w 5270740"/>
              <a:gd name="connsiteY15" fmla="*/ 638355 h 2484408"/>
              <a:gd name="connsiteX16" fmla="*/ 388189 w 5270740"/>
              <a:gd name="connsiteY16" fmla="*/ 612476 h 2484408"/>
              <a:gd name="connsiteX17" fmla="*/ 422694 w 5270740"/>
              <a:gd name="connsiteY17" fmla="*/ 595223 h 2484408"/>
              <a:gd name="connsiteX18" fmla="*/ 474453 w 5270740"/>
              <a:gd name="connsiteY18" fmla="*/ 577970 h 2484408"/>
              <a:gd name="connsiteX19" fmla="*/ 552091 w 5270740"/>
              <a:gd name="connsiteY19" fmla="*/ 552091 h 2484408"/>
              <a:gd name="connsiteX20" fmla="*/ 586596 w 5270740"/>
              <a:gd name="connsiteY20" fmla="*/ 526211 h 2484408"/>
              <a:gd name="connsiteX21" fmla="*/ 698740 w 5270740"/>
              <a:gd name="connsiteY21" fmla="*/ 500332 h 2484408"/>
              <a:gd name="connsiteX22" fmla="*/ 767751 w 5270740"/>
              <a:gd name="connsiteY22" fmla="*/ 474453 h 2484408"/>
              <a:gd name="connsiteX23" fmla="*/ 845389 w 5270740"/>
              <a:gd name="connsiteY23" fmla="*/ 457200 h 2484408"/>
              <a:gd name="connsiteX24" fmla="*/ 871268 w 5270740"/>
              <a:gd name="connsiteY24" fmla="*/ 439947 h 2484408"/>
              <a:gd name="connsiteX25" fmla="*/ 948906 w 5270740"/>
              <a:gd name="connsiteY25" fmla="*/ 422695 h 2484408"/>
              <a:gd name="connsiteX26" fmla="*/ 1035170 w 5270740"/>
              <a:gd name="connsiteY26" fmla="*/ 396815 h 2484408"/>
              <a:gd name="connsiteX27" fmla="*/ 1069676 w 5270740"/>
              <a:gd name="connsiteY27" fmla="*/ 379562 h 2484408"/>
              <a:gd name="connsiteX28" fmla="*/ 1104181 w 5270740"/>
              <a:gd name="connsiteY28" fmla="*/ 370936 h 2484408"/>
              <a:gd name="connsiteX29" fmla="*/ 1130060 w 5270740"/>
              <a:gd name="connsiteY29" fmla="*/ 362310 h 2484408"/>
              <a:gd name="connsiteX30" fmla="*/ 1164566 w 5270740"/>
              <a:gd name="connsiteY30" fmla="*/ 353683 h 2484408"/>
              <a:gd name="connsiteX31" fmla="*/ 1216325 w 5270740"/>
              <a:gd name="connsiteY31" fmla="*/ 336430 h 2484408"/>
              <a:gd name="connsiteX32" fmla="*/ 1268083 w 5270740"/>
              <a:gd name="connsiteY32" fmla="*/ 319178 h 2484408"/>
              <a:gd name="connsiteX33" fmla="*/ 1345721 w 5270740"/>
              <a:gd name="connsiteY33" fmla="*/ 293298 h 2484408"/>
              <a:gd name="connsiteX34" fmla="*/ 1388853 w 5270740"/>
              <a:gd name="connsiteY34" fmla="*/ 267419 h 2484408"/>
              <a:gd name="connsiteX35" fmla="*/ 1431985 w 5270740"/>
              <a:gd name="connsiteY35" fmla="*/ 258793 h 2484408"/>
              <a:gd name="connsiteX36" fmla="*/ 1483743 w 5270740"/>
              <a:gd name="connsiteY36" fmla="*/ 241540 h 2484408"/>
              <a:gd name="connsiteX37" fmla="*/ 1526876 w 5270740"/>
              <a:gd name="connsiteY37" fmla="*/ 232913 h 2484408"/>
              <a:gd name="connsiteX38" fmla="*/ 1552755 w 5270740"/>
              <a:gd name="connsiteY38" fmla="*/ 224287 h 2484408"/>
              <a:gd name="connsiteX39" fmla="*/ 1587260 w 5270740"/>
              <a:gd name="connsiteY39" fmla="*/ 215661 h 2484408"/>
              <a:gd name="connsiteX40" fmla="*/ 1647645 w 5270740"/>
              <a:gd name="connsiteY40" fmla="*/ 198408 h 2484408"/>
              <a:gd name="connsiteX41" fmla="*/ 1759789 w 5270740"/>
              <a:gd name="connsiteY41" fmla="*/ 172528 h 2484408"/>
              <a:gd name="connsiteX42" fmla="*/ 2277374 w 5270740"/>
              <a:gd name="connsiteY42" fmla="*/ 163902 h 2484408"/>
              <a:gd name="connsiteX43" fmla="*/ 2303253 w 5270740"/>
              <a:gd name="connsiteY43" fmla="*/ 155276 h 2484408"/>
              <a:gd name="connsiteX44" fmla="*/ 2398143 w 5270740"/>
              <a:gd name="connsiteY44" fmla="*/ 146649 h 2484408"/>
              <a:gd name="connsiteX45" fmla="*/ 2424023 w 5270740"/>
              <a:gd name="connsiteY45" fmla="*/ 129396 h 2484408"/>
              <a:gd name="connsiteX46" fmla="*/ 2467155 w 5270740"/>
              <a:gd name="connsiteY46" fmla="*/ 120770 h 2484408"/>
              <a:gd name="connsiteX47" fmla="*/ 2544792 w 5270740"/>
              <a:gd name="connsiteY47" fmla="*/ 103517 h 2484408"/>
              <a:gd name="connsiteX48" fmla="*/ 2587925 w 5270740"/>
              <a:gd name="connsiteY48" fmla="*/ 86264 h 2484408"/>
              <a:gd name="connsiteX49" fmla="*/ 2656936 w 5270740"/>
              <a:gd name="connsiteY49" fmla="*/ 69011 h 2484408"/>
              <a:gd name="connsiteX50" fmla="*/ 2691442 w 5270740"/>
              <a:gd name="connsiteY50" fmla="*/ 51759 h 2484408"/>
              <a:gd name="connsiteX51" fmla="*/ 2760453 w 5270740"/>
              <a:gd name="connsiteY51" fmla="*/ 43132 h 2484408"/>
              <a:gd name="connsiteX52" fmla="*/ 2794959 w 5270740"/>
              <a:gd name="connsiteY52" fmla="*/ 34506 h 2484408"/>
              <a:gd name="connsiteX53" fmla="*/ 2855343 w 5270740"/>
              <a:gd name="connsiteY53" fmla="*/ 25879 h 2484408"/>
              <a:gd name="connsiteX54" fmla="*/ 2898476 w 5270740"/>
              <a:gd name="connsiteY54" fmla="*/ 17253 h 2484408"/>
              <a:gd name="connsiteX55" fmla="*/ 2976113 w 5270740"/>
              <a:gd name="connsiteY55" fmla="*/ 8627 h 2484408"/>
              <a:gd name="connsiteX56" fmla="*/ 3036498 w 5270740"/>
              <a:gd name="connsiteY56" fmla="*/ 0 h 2484408"/>
              <a:gd name="connsiteX57" fmla="*/ 3278038 w 5270740"/>
              <a:gd name="connsiteY57" fmla="*/ 8627 h 2484408"/>
              <a:gd name="connsiteX58" fmla="*/ 3372928 w 5270740"/>
              <a:gd name="connsiteY58" fmla="*/ 25879 h 2484408"/>
              <a:gd name="connsiteX59" fmla="*/ 3407434 w 5270740"/>
              <a:gd name="connsiteY59" fmla="*/ 34506 h 2484408"/>
              <a:gd name="connsiteX60" fmla="*/ 3502325 w 5270740"/>
              <a:gd name="connsiteY60" fmla="*/ 43132 h 2484408"/>
              <a:gd name="connsiteX61" fmla="*/ 3536830 w 5270740"/>
              <a:gd name="connsiteY61" fmla="*/ 51759 h 2484408"/>
              <a:gd name="connsiteX62" fmla="*/ 3562709 w 5270740"/>
              <a:gd name="connsiteY62" fmla="*/ 60385 h 2484408"/>
              <a:gd name="connsiteX63" fmla="*/ 3605842 w 5270740"/>
              <a:gd name="connsiteY63" fmla="*/ 69011 h 2484408"/>
              <a:gd name="connsiteX64" fmla="*/ 3631721 w 5270740"/>
              <a:gd name="connsiteY64" fmla="*/ 77638 h 2484408"/>
              <a:gd name="connsiteX65" fmla="*/ 3726611 w 5270740"/>
              <a:gd name="connsiteY65" fmla="*/ 103517 h 2484408"/>
              <a:gd name="connsiteX66" fmla="*/ 3752491 w 5270740"/>
              <a:gd name="connsiteY66" fmla="*/ 120770 h 2484408"/>
              <a:gd name="connsiteX67" fmla="*/ 3795623 w 5270740"/>
              <a:gd name="connsiteY67" fmla="*/ 129396 h 2484408"/>
              <a:gd name="connsiteX68" fmla="*/ 3856008 w 5270740"/>
              <a:gd name="connsiteY68" fmla="*/ 146649 h 2484408"/>
              <a:gd name="connsiteX69" fmla="*/ 3959525 w 5270740"/>
              <a:gd name="connsiteY69" fmla="*/ 189781 h 2484408"/>
              <a:gd name="connsiteX70" fmla="*/ 4080294 w 5270740"/>
              <a:gd name="connsiteY70" fmla="*/ 224287 h 2484408"/>
              <a:gd name="connsiteX71" fmla="*/ 4149306 w 5270740"/>
              <a:gd name="connsiteY71" fmla="*/ 241540 h 2484408"/>
              <a:gd name="connsiteX72" fmla="*/ 4192438 w 5270740"/>
              <a:gd name="connsiteY72" fmla="*/ 258793 h 2484408"/>
              <a:gd name="connsiteX73" fmla="*/ 4261449 w 5270740"/>
              <a:gd name="connsiteY73" fmla="*/ 267419 h 2484408"/>
              <a:gd name="connsiteX74" fmla="*/ 4321834 w 5270740"/>
              <a:gd name="connsiteY74" fmla="*/ 284672 h 2484408"/>
              <a:gd name="connsiteX75" fmla="*/ 4364966 w 5270740"/>
              <a:gd name="connsiteY75" fmla="*/ 293298 h 2484408"/>
              <a:gd name="connsiteX76" fmla="*/ 4416725 w 5270740"/>
              <a:gd name="connsiteY76" fmla="*/ 310551 h 2484408"/>
              <a:gd name="connsiteX77" fmla="*/ 4459857 w 5270740"/>
              <a:gd name="connsiteY77" fmla="*/ 319178 h 2484408"/>
              <a:gd name="connsiteX78" fmla="*/ 4494362 w 5270740"/>
              <a:gd name="connsiteY78" fmla="*/ 327804 h 2484408"/>
              <a:gd name="connsiteX79" fmla="*/ 4528868 w 5270740"/>
              <a:gd name="connsiteY79" fmla="*/ 345057 h 2484408"/>
              <a:gd name="connsiteX80" fmla="*/ 4615132 w 5270740"/>
              <a:gd name="connsiteY80" fmla="*/ 379562 h 2484408"/>
              <a:gd name="connsiteX81" fmla="*/ 4632385 w 5270740"/>
              <a:gd name="connsiteY81" fmla="*/ 405442 h 2484408"/>
              <a:gd name="connsiteX82" fmla="*/ 4641011 w 5270740"/>
              <a:gd name="connsiteY82" fmla="*/ 439947 h 2484408"/>
              <a:gd name="connsiteX83" fmla="*/ 4649638 w 5270740"/>
              <a:gd name="connsiteY83" fmla="*/ 483079 h 2484408"/>
              <a:gd name="connsiteX84" fmla="*/ 4658264 w 5270740"/>
              <a:gd name="connsiteY84" fmla="*/ 534838 h 2484408"/>
              <a:gd name="connsiteX85" fmla="*/ 4666891 w 5270740"/>
              <a:gd name="connsiteY85" fmla="*/ 560717 h 2484408"/>
              <a:gd name="connsiteX86" fmla="*/ 4701396 w 5270740"/>
              <a:gd name="connsiteY86" fmla="*/ 621102 h 2484408"/>
              <a:gd name="connsiteX87" fmla="*/ 4710023 w 5270740"/>
              <a:gd name="connsiteY87" fmla="*/ 655608 h 2484408"/>
              <a:gd name="connsiteX88" fmla="*/ 4735902 w 5270740"/>
              <a:gd name="connsiteY88" fmla="*/ 690113 h 2484408"/>
              <a:gd name="connsiteX89" fmla="*/ 4787660 w 5270740"/>
              <a:gd name="connsiteY89" fmla="*/ 759125 h 2484408"/>
              <a:gd name="connsiteX90" fmla="*/ 4804913 w 5270740"/>
              <a:gd name="connsiteY90" fmla="*/ 785004 h 2484408"/>
              <a:gd name="connsiteX91" fmla="*/ 4830792 w 5270740"/>
              <a:gd name="connsiteY91" fmla="*/ 810883 h 2484408"/>
              <a:gd name="connsiteX92" fmla="*/ 4848045 w 5270740"/>
              <a:gd name="connsiteY92" fmla="*/ 836762 h 2484408"/>
              <a:gd name="connsiteX93" fmla="*/ 4882551 w 5270740"/>
              <a:gd name="connsiteY93" fmla="*/ 854015 h 2484408"/>
              <a:gd name="connsiteX94" fmla="*/ 4951562 w 5270740"/>
              <a:gd name="connsiteY94" fmla="*/ 905774 h 2484408"/>
              <a:gd name="connsiteX95" fmla="*/ 5029200 w 5270740"/>
              <a:gd name="connsiteY95" fmla="*/ 957532 h 2484408"/>
              <a:gd name="connsiteX96" fmla="*/ 5063706 w 5270740"/>
              <a:gd name="connsiteY96" fmla="*/ 992038 h 2484408"/>
              <a:gd name="connsiteX97" fmla="*/ 5115464 w 5270740"/>
              <a:gd name="connsiteY97" fmla="*/ 1017917 h 2484408"/>
              <a:gd name="connsiteX98" fmla="*/ 5149970 w 5270740"/>
              <a:gd name="connsiteY98" fmla="*/ 1061049 h 2484408"/>
              <a:gd name="connsiteX99" fmla="*/ 5201728 w 5270740"/>
              <a:gd name="connsiteY99" fmla="*/ 1121434 h 2484408"/>
              <a:gd name="connsiteX100" fmla="*/ 5244860 w 5270740"/>
              <a:gd name="connsiteY100" fmla="*/ 1207698 h 2484408"/>
              <a:gd name="connsiteX101" fmla="*/ 5270740 w 5270740"/>
              <a:gd name="connsiteY101" fmla="*/ 1285336 h 2484408"/>
              <a:gd name="connsiteX102" fmla="*/ 5262113 w 5270740"/>
              <a:gd name="connsiteY102" fmla="*/ 1604513 h 2484408"/>
              <a:gd name="connsiteX103" fmla="*/ 5244860 w 5270740"/>
              <a:gd name="connsiteY103" fmla="*/ 1639019 h 2484408"/>
              <a:gd name="connsiteX104" fmla="*/ 5236234 w 5270740"/>
              <a:gd name="connsiteY104" fmla="*/ 1664898 h 2484408"/>
              <a:gd name="connsiteX105" fmla="*/ 5218981 w 5270740"/>
              <a:gd name="connsiteY105" fmla="*/ 1699404 h 2484408"/>
              <a:gd name="connsiteX106" fmla="*/ 5210355 w 5270740"/>
              <a:gd name="connsiteY106" fmla="*/ 1725283 h 2484408"/>
              <a:gd name="connsiteX107" fmla="*/ 5184476 w 5270740"/>
              <a:gd name="connsiteY107" fmla="*/ 1759789 h 2484408"/>
              <a:gd name="connsiteX108" fmla="*/ 5115464 w 5270740"/>
              <a:gd name="connsiteY108" fmla="*/ 1846053 h 2484408"/>
              <a:gd name="connsiteX109" fmla="*/ 5055079 w 5270740"/>
              <a:gd name="connsiteY109" fmla="*/ 1906438 h 2484408"/>
              <a:gd name="connsiteX110" fmla="*/ 4968815 w 5270740"/>
              <a:gd name="connsiteY110" fmla="*/ 1958196 h 2484408"/>
              <a:gd name="connsiteX111" fmla="*/ 4942936 w 5270740"/>
              <a:gd name="connsiteY111" fmla="*/ 1975449 h 2484408"/>
              <a:gd name="connsiteX112" fmla="*/ 4908430 w 5270740"/>
              <a:gd name="connsiteY112" fmla="*/ 1984076 h 2484408"/>
              <a:gd name="connsiteX113" fmla="*/ 4882551 w 5270740"/>
              <a:gd name="connsiteY113" fmla="*/ 1992702 h 2484408"/>
              <a:gd name="connsiteX114" fmla="*/ 4744528 w 5270740"/>
              <a:gd name="connsiteY114" fmla="*/ 2018581 h 2484408"/>
              <a:gd name="connsiteX115" fmla="*/ 4002657 w 5270740"/>
              <a:gd name="connsiteY115" fmla="*/ 2035834 h 2484408"/>
              <a:gd name="connsiteX116" fmla="*/ 3890513 w 5270740"/>
              <a:gd name="connsiteY116" fmla="*/ 2044461 h 2484408"/>
              <a:gd name="connsiteX117" fmla="*/ 3804249 w 5270740"/>
              <a:gd name="connsiteY117" fmla="*/ 2053087 h 2484408"/>
              <a:gd name="connsiteX118" fmla="*/ 3683479 w 5270740"/>
              <a:gd name="connsiteY118" fmla="*/ 2061713 h 2484408"/>
              <a:gd name="connsiteX119" fmla="*/ 3631721 w 5270740"/>
              <a:gd name="connsiteY119" fmla="*/ 2078966 h 2484408"/>
              <a:gd name="connsiteX120" fmla="*/ 3562709 w 5270740"/>
              <a:gd name="connsiteY120" fmla="*/ 2096219 h 2484408"/>
              <a:gd name="connsiteX121" fmla="*/ 3536830 w 5270740"/>
              <a:gd name="connsiteY121" fmla="*/ 2113472 h 2484408"/>
              <a:gd name="connsiteX122" fmla="*/ 3510951 w 5270740"/>
              <a:gd name="connsiteY122" fmla="*/ 2122098 h 2484408"/>
              <a:gd name="connsiteX123" fmla="*/ 3433313 w 5270740"/>
              <a:gd name="connsiteY123" fmla="*/ 2147978 h 2484408"/>
              <a:gd name="connsiteX124" fmla="*/ 3398808 w 5270740"/>
              <a:gd name="connsiteY124" fmla="*/ 2173857 h 2484408"/>
              <a:gd name="connsiteX125" fmla="*/ 3321170 w 5270740"/>
              <a:gd name="connsiteY125" fmla="*/ 2208362 h 2484408"/>
              <a:gd name="connsiteX126" fmla="*/ 3234906 w 5270740"/>
              <a:gd name="connsiteY126" fmla="*/ 2242868 h 2484408"/>
              <a:gd name="connsiteX127" fmla="*/ 3209026 w 5270740"/>
              <a:gd name="connsiteY127" fmla="*/ 2260121 h 2484408"/>
              <a:gd name="connsiteX128" fmla="*/ 3131389 w 5270740"/>
              <a:gd name="connsiteY128" fmla="*/ 2286000 h 2484408"/>
              <a:gd name="connsiteX129" fmla="*/ 3096883 w 5270740"/>
              <a:gd name="connsiteY129" fmla="*/ 2311879 h 2484408"/>
              <a:gd name="connsiteX130" fmla="*/ 3036498 w 5270740"/>
              <a:gd name="connsiteY130" fmla="*/ 2337759 h 2484408"/>
              <a:gd name="connsiteX131" fmla="*/ 2950234 w 5270740"/>
              <a:gd name="connsiteY131" fmla="*/ 2380891 h 2484408"/>
              <a:gd name="connsiteX132" fmla="*/ 2924355 w 5270740"/>
              <a:gd name="connsiteY132" fmla="*/ 2398144 h 2484408"/>
              <a:gd name="connsiteX133" fmla="*/ 2898476 w 5270740"/>
              <a:gd name="connsiteY133" fmla="*/ 2406770 h 2484408"/>
              <a:gd name="connsiteX134" fmla="*/ 2829464 w 5270740"/>
              <a:gd name="connsiteY134" fmla="*/ 2424023 h 2484408"/>
              <a:gd name="connsiteX135" fmla="*/ 2760453 w 5270740"/>
              <a:gd name="connsiteY135" fmla="*/ 2449902 h 2484408"/>
              <a:gd name="connsiteX136" fmla="*/ 2682815 w 5270740"/>
              <a:gd name="connsiteY136" fmla="*/ 2467155 h 2484408"/>
              <a:gd name="connsiteX137" fmla="*/ 2441276 w 5270740"/>
              <a:gd name="connsiteY137" fmla="*/ 2484408 h 2484408"/>
              <a:gd name="connsiteX138" fmla="*/ 1897811 w 5270740"/>
              <a:gd name="connsiteY138" fmla="*/ 2467155 h 2484408"/>
              <a:gd name="connsiteX139" fmla="*/ 1811547 w 5270740"/>
              <a:gd name="connsiteY139" fmla="*/ 2449902 h 2484408"/>
              <a:gd name="connsiteX140" fmla="*/ 1682151 w 5270740"/>
              <a:gd name="connsiteY140" fmla="*/ 2415396 h 2484408"/>
              <a:gd name="connsiteX141" fmla="*/ 1587260 w 5270740"/>
              <a:gd name="connsiteY141" fmla="*/ 2389517 h 2484408"/>
              <a:gd name="connsiteX142" fmla="*/ 1552755 w 5270740"/>
              <a:gd name="connsiteY142" fmla="*/ 2363638 h 2484408"/>
              <a:gd name="connsiteX143" fmla="*/ 1518249 w 5270740"/>
              <a:gd name="connsiteY143" fmla="*/ 2355011 h 2484408"/>
              <a:gd name="connsiteX144" fmla="*/ 1466491 w 5270740"/>
              <a:gd name="connsiteY144" fmla="*/ 2337759 h 2484408"/>
              <a:gd name="connsiteX145" fmla="*/ 1397479 w 5270740"/>
              <a:gd name="connsiteY145" fmla="*/ 2311879 h 2484408"/>
              <a:gd name="connsiteX146" fmla="*/ 1328468 w 5270740"/>
              <a:gd name="connsiteY146" fmla="*/ 2277374 h 2484408"/>
              <a:gd name="connsiteX147" fmla="*/ 1285336 w 5270740"/>
              <a:gd name="connsiteY147" fmla="*/ 2251495 h 2484408"/>
              <a:gd name="connsiteX148" fmla="*/ 1233577 w 5270740"/>
              <a:gd name="connsiteY148" fmla="*/ 2225615 h 2484408"/>
              <a:gd name="connsiteX149" fmla="*/ 1190445 w 5270740"/>
              <a:gd name="connsiteY149" fmla="*/ 2199736 h 2484408"/>
              <a:gd name="connsiteX150" fmla="*/ 1155940 w 5270740"/>
              <a:gd name="connsiteY150" fmla="*/ 2191110 h 2484408"/>
              <a:gd name="connsiteX151" fmla="*/ 1069676 w 5270740"/>
              <a:gd name="connsiteY151" fmla="*/ 2156604 h 2484408"/>
              <a:gd name="connsiteX152" fmla="*/ 1009291 w 5270740"/>
              <a:gd name="connsiteY152" fmla="*/ 2122098 h 2484408"/>
              <a:gd name="connsiteX153" fmla="*/ 923026 w 5270740"/>
              <a:gd name="connsiteY153" fmla="*/ 2078966 h 2484408"/>
              <a:gd name="connsiteX154" fmla="*/ 828136 w 5270740"/>
              <a:gd name="connsiteY154" fmla="*/ 2009955 h 2484408"/>
              <a:gd name="connsiteX155" fmla="*/ 776377 w 5270740"/>
              <a:gd name="connsiteY155" fmla="*/ 1984076 h 2484408"/>
              <a:gd name="connsiteX156" fmla="*/ 741872 w 5270740"/>
              <a:gd name="connsiteY156" fmla="*/ 1949570 h 2484408"/>
              <a:gd name="connsiteX157" fmla="*/ 715992 w 5270740"/>
              <a:gd name="connsiteY157" fmla="*/ 1940944 h 2484408"/>
              <a:gd name="connsiteX158" fmla="*/ 672860 w 5270740"/>
              <a:gd name="connsiteY158" fmla="*/ 1915064 h 2484408"/>
              <a:gd name="connsiteX159" fmla="*/ 612476 w 5270740"/>
              <a:gd name="connsiteY159" fmla="*/ 1889185 h 2484408"/>
              <a:gd name="connsiteX160" fmla="*/ 552091 w 5270740"/>
              <a:gd name="connsiteY160" fmla="*/ 1854679 h 2484408"/>
              <a:gd name="connsiteX161" fmla="*/ 483079 w 5270740"/>
              <a:gd name="connsiteY161" fmla="*/ 1828800 h 2484408"/>
              <a:gd name="connsiteX162" fmla="*/ 414068 w 5270740"/>
              <a:gd name="connsiteY162" fmla="*/ 1794295 h 2484408"/>
              <a:gd name="connsiteX163" fmla="*/ 362309 w 5270740"/>
              <a:gd name="connsiteY163" fmla="*/ 1768415 h 2484408"/>
              <a:gd name="connsiteX164" fmla="*/ 319177 w 5270740"/>
              <a:gd name="connsiteY164" fmla="*/ 1742536 h 2484408"/>
              <a:gd name="connsiteX165" fmla="*/ 284672 w 5270740"/>
              <a:gd name="connsiteY165" fmla="*/ 1733910 h 2484408"/>
              <a:gd name="connsiteX166" fmla="*/ 215660 w 5270740"/>
              <a:gd name="connsiteY166" fmla="*/ 1716657 h 2484408"/>
              <a:gd name="connsiteX167" fmla="*/ 189781 w 5270740"/>
              <a:gd name="connsiteY167" fmla="*/ 1699404 h 2484408"/>
              <a:gd name="connsiteX168" fmla="*/ 138023 w 5270740"/>
              <a:gd name="connsiteY168" fmla="*/ 1682151 h 2484408"/>
              <a:gd name="connsiteX169" fmla="*/ 120770 w 5270740"/>
              <a:gd name="connsiteY169" fmla="*/ 1656272 h 2484408"/>
              <a:gd name="connsiteX170" fmla="*/ 103517 w 5270740"/>
              <a:gd name="connsiteY170" fmla="*/ 1570008 h 2484408"/>
              <a:gd name="connsiteX171" fmla="*/ 94891 w 5270740"/>
              <a:gd name="connsiteY171" fmla="*/ 1440611 h 2484408"/>
              <a:gd name="connsiteX172" fmla="*/ 112143 w 5270740"/>
              <a:gd name="connsiteY172" fmla="*/ 1397479 h 2484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</a:cxnLst>
            <a:rect l="l" t="t" r="r" b="b"/>
            <a:pathLst>
              <a:path w="5270740" h="2484408">
                <a:moveTo>
                  <a:pt x="112143" y="1397479"/>
                </a:moveTo>
                <a:lnTo>
                  <a:pt x="112143" y="1397479"/>
                </a:lnTo>
                <a:cubicBezTo>
                  <a:pt x="92015" y="1383102"/>
                  <a:pt x="69250" y="1371838"/>
                  <a:pt x="51759" y="1354347"/>
                </a:cubicBezTo>
                <a:cubicBezTo>
                  <a:pt x="42666" y="1345254"/>
                  <a:pt x="39282" y="1331782"/>
                  <a:pt x="34506" y="1319842"/>
                </a:cubicBezTo>
                <a:cubicBezTo>
                  <a:pt x="14012" y="1268607"/>
                  <a:pt x="21333" y="1278052"/>
                  <a:pt x="8626" y="1233578"/>
                </a:cubicBezTo>
                <a:cubicBezTo>
                  <a:pt x="6128" y="1224835"/>
                  <a:pt x="2875" y="1216325"/>
                  <a:pt x="0" y="1207698"/>
                </a:cubicBezTo>
                <a:cubicBezTo>
                  <a:pt x="2875" y="1132936"/>
                  <a:pt x="1643" y="1057902"/>
                  <a:pt x="8626" y="983411"/>
                </a:cubicBezTo>
                <a:cubicBezTo>
                  <a:pt x="13762" y="928631"/>
                  <a:pt x="24568" y="942900"/>
                  <a:pt x="43132" y="905774"/>
                </a:cubicBezTo>
                <a:cubicBezTo>
                  <a:pt x="47199" y="897641"/>
                  <a:pt x="47343" y="887844"/>
                  <a:pt x="51759" y="879895"/>
                </a:cubicBezTo>
                <a:cubicBezTo>
                  <a:pt x="95365" y="801403"/>
                  <a:pt x="70228" y="852554"/>
                  <a:pt x="112143" y="802257"/>
                </a:cubicBezTo>
                <a:cubicBezTo>
                  <a:pt x="118780" y="794292"/>
                  <a:pt x="122065" y="783709"/>
                  <a:pt x="129396" y="776378"/>
                </a:cubicBezTo>
                <a:cubicBezTo>
                  <a:pt x="139562" y="766212"/>
                  <a:pt x="153736" y="760664"/>
                  <a:pt x="163902" y="750498"/>
                </a:cubicBezTo>
                <a:cubicBezTo>
                  <a:pt x="202920" y="711480"/>
                  <a:pt x="156654" y="732786"/>
                  <a:pt x="207034" y="715993"/>
                </a:cubicBezTo>
                <a:cubicBezTo>
                  <a:pt x="215660" y="710242"/>
                  <a:pt x="224121" y="704235"/>
                  <a:pt x="232913" y="698740"/>
                </a:cubicBezTo>
                <a:cubicBezTo>
                  <a:pt x="247131" y="689854"/>
                  <a:pt x="262632" y="682921"/>
                  <a:pt x="276045" y="672861"/>
                </a:cubicBezTo>
                <a:cubicBezTo>
                  <a:pt x="327440" y="634315"/>
                  <a:pt x="273441" y="654102"/>
                  <a:pt x="336430" y="638355"/>
                </a:cubicBezTo>
                <a:cubicBezTo>
                  <a:pt x="386166" y="605197"/>
                  <a:pt x="338185" y="633906"/>
                  <a:pt x="388189" y="612476"/>
                </a:cubicBezTo>
                <a:cubicBezTo>
                  <a:pt x="400009" y="607411"/>
                  <a:pt x="410754" y="599999"/>
                  <a:pt x="422694" y="595223"/>
                </a:cubicBezTo>
                <a:cubicBezTo>
                  <a:pt x="439579" y="588469"/>
                  <a:pt x="458187" y="586103"/>
                  <a:pt x="474453" y="577970"/>
                </a:cubicBezTo>
                <a:cubicBezTo>
                  <a:pt x="522073" y="554160"/>
                  <a:pt x="496349" y="563239"/>
                  <a:pt x="552091" y="552091"/>
                </a:cubicBezTo>
                <a:cubicBezTo>
                  <a:pt x="563593" y="543464"/>
                  <a:pt x="573325" y="531741"/>
                  <a:pt x="586596" y="526211"/>
                </a:cubicBezTo>
                <a:cubicBezTo>
                  <a:pt x="618788" y="512798"/>
                  <a:pt x="663919" y="509037"/>
                  <a:pt x="698740" y="500332"/>
                </a:cubicBezTo>
                <a:cubicBezTo>
                  <a:pt x="722978" y="494272"/>
                  <a:pt x="743988" y="482374"/>
                  <a:pt x="767751" y="474453"/>
                </a:cubicBezTo>
                <a:cubicBezTo>
                  <a:pt x="786017" y="468364"/>
                  <a:pt x="828306" y="460617"/>
                  <a:pt x="845389" y="457200"/>
                </a:cubicBezTo>
                <a:cubicBezTo>
                  <a:pt x="854015" y="451449"/>
                  <a:pt x="861995" y="444584"/>
                  <a:pt x="871268" y="439947"/>
                </a:cubicBezTo>
                <a:cubicBezTo>
                  <a:pt x="892503" y="429329"/>
                  <a:pt x="929029" y="426008"/>
                  <a:pt x="948906" y="422695"/>
                </a:cubicBezTo>
                <a:cubicBezTo>
                  <a:pt x="1030639" y="381827"/>
                  <a:pt x="927768" y="429036"/>
                  <a:pt x="1035170" y="396815"/>
                </a:cubicBezTo>
                <a:cubicBezTo>
                  <a:pt x="1047487" y="393120"/>
                  <a:pt x="1057635" y="384077"/>
                  <a:pt x="1069676" y="379562"/>
                </a:cubicBezTo>
                <a:cubicBezTo>
                  <a:pt x="1080777" y="375399"/>
                  <a:pt x="1092782" y="374193"/>
                  <a:pt x="1104181" y="370936"/>
                </a:cubicBezTo>
                <a:cubicBezTo>
                  <a:pt x="1112924" y="368438"/>
                  <a:pt x="1121317" y="364808"/>
                  <a:pt x="1130060" y="362310"/>
                </a:cubicBezTo>
                <a:cubicBezTo>
                  <a:pt x="1141460" y="359053"/>
                  <a:pt x="1153210" y="357090"/>
                  <a:pt x="1164566" y="353683"/>
                </a:cubicBezTo>
                <a:cubicBezTo>
                  <a:pt x="1181985" y="348457"/>
                  <a:pt x="1199072" y="342181"/>
                  <a:pt x="1216325" y="336430"/>
                </a:cubicBezTo>
                <a:cubicBezTo>
                  <a:pt x="1233578" y="330679"/>
                  <a:pt x="1251817" y="327311"/>
                  <a:pt x="1268083" y="319178"/>
                </a:cubicBezTo>
                <a:cubicBezTo>
                  <a:pt x="1315703" y="295368"/>
                  <a:pt x="1289979" y="304447"/>
                  <a:pt x="1345721" y="293298"/>
                </a:cubicBezTo>
                <a:cubicBezTo>
                  <a:pt x="1360098" y="284672"/>
                  <a:pt x="1373285" y="273646"/>
                  <a:pt x="1388853" y="267419"/>
                </a:cubicBezTo>
                <a:cubicBezTo>
                  <a:pt x="1402466" y="261974"/>
                  <a:pt x="1417840" y="262651"/>
                  <a:pt x="1431985" y="258793"/>
                </a:cubicBezTo>
                <a:cubicBezTo>
                  <a:pt x="1449530" y="254008"/>
                  <a:pt x="1466490" y="247291"/>
                  <a:pt x="1483743" y="241540"/>
                </a:cubicBezTo>
                <a:cubicBezTo>
                  <a:pt x="1497653" y="236903"/>
                  <a:pt x="1512651" y="236469"/>
                  <a:pt x="1526876" y="232913"/>
                </a:cubicBezTo>
                <a:cubicBezTo>
                  <a:pt x="1535697" y="230708"/>
                  <a:pt x="1544012" y="226785"/>
                  <a:pt x="1552755" y="224287"/>
                </a:cubicBezTo>
                <a:cubicBezTo>
                  <a:pt x="1564154" y="221030"/>
                  <a:pt x="1575861" y="218918"/>
                  <a:pt x="1587260" y="215661"/>
                </a:cubicBezTo>
                <a:cubicBezTo>
                  <a:pt x="1673888" y="190910"/>
                  <a:pt x="1539781" y="225373"/>
                  <a:pt x="1647645" y="198408"/>
                </a:cubicBezTo>
                <a:cubicBezTo>
                  <a:pt x="1693691" y="167712"/>
                  <a:pt x="1674021" y="174979"/>
                  <a:pt x="1759789" y="172528"/>
                </a:cubicBezTo>
                <a:cubicBezTo>
                  <a:pt x="1932271" y="167600"/>
                  <a:pt x="2104846" y="166777"/>
                  <a:pt x="2277374" y="163902"/>
                </a:cubicBezTo>
                <a:cubicBezTo>
                  <a:pt x="2286000" y="161027"/>
                  <a:pt x="2294251" y="156562"/>
                  <a:pt x="2303253" y="155276"/>
                </a:cubicBezTo>
                <a:cubicBezTo>
                  <a:pt x="2334694" y="150784"/>
                  <a:pt x="2367088" y="153304"/>
                  <a:pt x="2398143" y="146649"/>
                </a:cubicBezTo>
                <a:cubicBezTo>
                  <a:pt x="2408281" y="144477"/>
                  <a:pt x="2414315" y="133036"/>
                  <a:pt x="2424023" y="129396"/>
                </a:cubicBezTo>
                <a:cubicBezTo>
                  <a:pt x="2437752" y="124248"/>
                  <a:pt x="2452931" y="124326"/>
                  <a:pt x="2467155" y="120770"/>
                </a:cubicBezTo>
                <a:cubicBezTo>
                  <a:pt x="2552110" y="99532"/>
                  <a:pt x="2402346" y="127260"/>
                  <a:pt x="2544792" y="103517"/>
                </a:cubicBezTo>
                <a:cubicBezTo>
                  <a:pt x="2559170" y="97766"/>
                  <a:pt x="2573125" y="90818"/>
                  <a:pt x="2587925" y="86264"/>
                </a:cubicBezTo>
                <a:cubicBezTo>
                  <a:pt x="2610588" y="79291"/>
                  <a:pt x="2635727" y="79615"/>
                  <a:pt x="2656936" y="69011"/>
                </a:cubicBezTo>
                <a:cubicBezTo>
                  <a:pt x="2668438" y="63260"/>
                  <a:pt x="2678966" y="54878"/>
                  <a:pt x="2691442" y="51759"/>
                </a:cubicBezTo>
                <a:cubicBezTo>
                  <a:pt x="2713933" y="46136"/>
                  <a:pt x="2737586" y="46943"/>
                  <a:pt x="2760453" y="43132"/>
                </a:cubicBezTo>
                <a:cubicBezTo>
                  <a:pt x="2772148" y="41183"/>
                  <a:pt x="2783294" y="36627"/>
                  <a:pt x="2794959" y="34506"/>
                </a:cubicBezTo>
                <a:cubicBezTo>
                  <a:pt x="2814963" y="30869"/>
                  <a:pt x="2835287" y="29222"/>
                  <a:pt x="2855343" y="25879"/>
                </a:cubicBezTo>
                <a:cubicBezTo>
                  <a:pt x="2869806" y="23468"/>
                  <a:pt x="2883961" y="19326"/>
                  <a:pt x="2898476" y="17253"/>
                </a:cubicBezTo>
                <a:cubicBezTo>
                  <a:pt x="2924253" y="13571"/>
                  <a:pt x="2950276" y="11857"/>
                  <a:pt x="2976113" y="8627"/>
                </a:cubicBezTo>
                <a:cubicBezTo>
                  <a:pt x="2996289" y="6105"/>
                  <a:pt x="3016370" y="2876"/>
                  <a:pt x="3036498" y="0"/>
                </a:cubicBezTo>
                <a:cubicBezTo>
                  <a:pt x="3117011" y="2876"/>
                  <a:pt x="3197612" y="3896"/>
                  <a:pt x="3278038" y="8627"/>
                </a:cubicBezTo>
                <a:cubicBezTo>
                  <a:pt x="3290771" y="9376"/>
                  <a:pt x="3357482" y="22447"/>
                  <a:pt x="3372928" y="25879"/>
                </a:cubicBezTo>
                <a:cubicBezTo>
                  <a:pt x="3384502" y="28451"/>
                  <a:pt x="3395682" y="32939"/>
                  <a:pt x="3407434" y="34506"/>
                </a:cubicBezTo>
                <a:cubicBezTo>
                  <a:pt x="3438916" y="38704"/>
                  <a:pt x="3470695" y="40257"/>
                  <a:pt x="3502325" y="43132"/>
                </a:cubicBezTo>
                <a:cubicBezTo>
                  <a:pt x="3513827" y="46008"/>
                  <a:pt x="3525430" y="48502"/>
                  <a:pt x="3536830" y="51759"/>
                </a:cubicBezTo>
                <a:cubicBezTo>
                  <a:pt x="3545573" y="54257"/>
                  <a:pt x="3553888" y="58180"/>
                  <a:pt x="3562709" y="60385"/>
                </a:cubicBezTo>
                <a:cubicBezTo>
                  <a:pt x="3576934" y="63941"/>
                  <a:pt x="3591617" y="65455"/>
                  <a:pt x="3605842" y="69011"/>
                </a:cubicBezTo>
                <a:cubicBezTo>
                  <a:pt x="3614664" y="71216"/>
                  <a:pt x="3622948" y="75245"/>
                  <a:pt x="3631721" y="77638"/>
                </a:cubicBezTo>
                <a:cubicBezTo>
                  <a:pt x="3738759" y="106831"/>
                  <a:pt x="3667037" y="83660"/>
                  <a:pt x="3726611" y="103517"/>
                </a:cubicBezTo>
                <a:cubicBezTo>
                  <a:pt x="3735238" y="109268"/>
                  <a:pt x="3742783" y="117130"/>
                  <a:pt x="3752491" y="120770"/>
                </a:cubicBezTo>
                <a:cubicBezTo>
                  <a:pt x="3766220" y="125918"/>
                  <a:pt x="3781399" y="125840"/>
                  <a:pt x="3795623" y="129396"/>
                </a:cubicBezTo>
                <a:cubicBezTo>
                  <a:pt x="3815932" y="134473"/>
                  <a:pt x="3835880" y="140898"/>
                  <a:pt x="3856008" y="146649"/>
                </a:cubicBezTo>
                <a:cubicBezTo>
                  <a:pt x="3945232" y="200183"/>
                  <a:pt x="3847883" y="146841"/>
                  <a:pt x="3959525" y="189781"/>
                </a:cubicBezTo>
                <a:cubicBezTo>
                  <a:pt x="4064238" y="230056"/>
                  <a:pt x="3953419" y="208428"/>
                  <a:pt x="4080294" y="224287"/>
                </a:cubicBezTo>
                <a:cubicBezTo>
                  <a:pt x="4103298" y="230038"/>
                  <a:pt x="4126643" y="234567"/>
                  <a:pt x="4149306" y="241540"/>
                </a:cubicBezTo>
                <a:cubicBezTo>
                  <a:pt x="4164106" y="246094"/>
                  <a:pt x="4177350" y="255311"/>
                  <a:pt x="4192438" y="258793"/>
                </a:cubicBezTo>
                <a:cubicBezTo>
                  <a:pt x="4215027" y="264006"/>
                  <a:pt x="4238445" y="264544"/>
                  <a:pt x="4261449" y="267419"/>
                </a:cubicBezTo>
                <a:cubicBezTo>
                  <a:pt x="4281577" y="273170"/>
                  <a:pt x="4301525" y="279595"/>
                  <a:pt x="4321834" y="284672"/>
                </a:cubicBezTo>
                <a:cubicBezTo>
                  <a:pt x="4336058" y="288228"/>
                  <a:pt x="4350821" y="289440"/>
                  <a:pt x="4364966" y="293298"/>
                </a:cubicBezTo>
                <a:cubicBezTo>
                  <a:pt x="4382511" y="298083"/>
                  <a:pt x="4399180" y="305766"/>
                  <a:pt x="4416725" y="310551"/>
                </a:cubicBezTo>
                <a:cubicBezTo>
                  <a:pt x="4430870" y="314409"/>
                  <a:pt x="4445544" y="315997"/>
                  <a:pt x="4459857" y="319178"/>
                </a:cubicBezTo>
                <a:cubicBezTo>
                  <a:pt x="4471430" y="321750"/>
                  <a:pt x="4482860" y="324929"/>
                  <a:pt x="4494362" y="327804"/>
                </a:cubicBezTo>
                <a:cubicBezTo>
                  <a:pt x="4505864" y="333555"/>
                  <a:pt x="4516928" y="340281"/>
                  <a:pt x="4528868" y="345057"/>
                </a:cubicBezTo>
                <a:cubicBezTo>
                  <a:pt x="4635477" y="387701"/>
                  <a:pt x="4534200" y="339099"/>
                  <a:pt x="4615132" y="379562"/>
                </a:cubicBezTo>
                <a:cubicBezTo>
                  <a:pt x="4620883" y="388189"/>
                  <a:pt x="4628301" y="395912"/>
                  <a:pt x="4632385" y="405442"/>
                </a:cubicBezTo>
                <a:cubicBezTo>
                  <a:pt x="4637055" y="416339"/>
                  <a:pt x="4638439" y="428374"/>
                  <a:pt x="4641011" y="439947"/>
                </a:cubicBezTo>
                <a:cubicBezTo>
                  <a:pt x="4644192" y="454260"/>
                  <a:pt x="4647015" y="468653"/>
                  <a:pt x="4649638" y="483079"/>
                </a:cubicBezTo>
                <a:cubicBezTo>
                  <a:pt x="4652767" y="500288"/>
                  <a:pt x="4654470" y="517764"/>
                  <a:pt x="4658264" y="534838"/>
                </a:cubicBezTo>
                <a:cubicBezTo>
                  <a:pt x="4660237" y="543714"/>
                  <a:pt x="4662824" y="552584"/>
                  <a:pt x="4666891" y="560717"/>
                </a:cubicBezTo>
                <a:cubicBezTo>
                  <a:pt x="4691917" y="610769"/>
                  <a:pt x="4678712" y="560612"/>
                  <a:pt x="4701396" y="621102"/>
                </a:cubicBezTo>
                <a:cubicBezTo>
                  <a:pt x="4705559" y="632203"/>
                  <a:pt x="4704721" y="645004"/>
                  <a:pt x="4710023" y="655608"/>
                </a:cubicBezTo>
                <a:cubicBezTo>
                  <a:pt x="4716453" y="668467"/>
                  <a:pt x="4727927" y="678151"/>
                  <a:pt x="4735902" y="690113"/>
                </a:cubicBezTo>
                <a:cubicBezTo>
                  <a:pt x="4820495" y="817003"/>
                  <a:pt x="4711771" y="668057"/>
                  <a:pt x="4787660" y="759125"/>
                </a:cubicBezTo>
                <a:cubicBezTo>
                  <a:pt x="4794297" y="767090"/>
                  <a:pt x="4798276" y="777039"/>
                  <a:pt x="4804913" y="785004"/>
                </a:cubicBezTo>
                <a:cubicBezTo>
                  <a:pt x="4812723" y="794376"/>
                  <a:pt x="4822982" y="801511"/>
                  <a:pt x="4830792" y="810883"/>
                </a:cubicBezTo>
                <a:cubicBezTo>
                  <a:pt x="4837429" y="818848"/>
                  <a:pt x="4840080" y="830125"/>
                  <a:pt x="4848045" y="836762"/>
                </a:cubicBezTo>
                <a:cubicBezTo>
                  <a:pt x="4857924" y="844994"/>
                  <a:pt x="4871049" y="848264"/>
                  <a:pt x="4882551" y="854015"/>
                </a:cubicBezTo>
                <a:cubicBezTo>
                  <a:pt x="4923119" y="914868"/>
                  <a:pt x="4867060" y="840051"/>
                  <a:pt x="4951562" y="905774"/>
                </a:cubicBezTo>
                <a:cubicBezTo>
                  <a:pt x="5034342" y="970157"/>
                  <a:pt x="4905632" y="916342"/>
                  <a:pt x="5029200" y="957532"/>
                </a:cubicBezTo>
                <a:cubicBezTo>
                  <a:pt x="5040702" y="969034"/>
                  <a:pt x="5050470" y="982583"/>
                  <a:pt x="5063706" y="992038"/>
                </a:cubicBezTo>
                <a:cubicBezTo>
                  <a:pt x="5112821" y="1027120"/>
                  <a:pt x="5066740" y="969193"/>
                  <a:pt x="5115464" y="1017917"/>
                </a:cubicBezTo>
                <a:cubicBezTo>
                  <a:pt x="5128483" y="1030936"/>
                  <a:pt x="5137846" y="1047193"/>
                  <a:pt x="5149970" y="1061049"/>
                </a:cubicBezTo>
                <a:cubicBezTo>
                  <a:pt x="5187290" y="1103700"/>
                  <a:pt x="5167027" y="1069384"/>
                  <a:pt x="5201728" y="1121434"/>
                </a:cubicBezTo>
                <a:cubicBezTo>
                  <a:pt x="5220945" y="1150259"/>
                  <a:pt x="5234893" y="1174474"/>
                  <a:pt x="5244860" y="1207698"/>
                </a:cubicBezTo>
                <a:cubicBezTo>
                  <a:pt x="5269942" y="1291306"/>
                  <a:pt x="5234710" y="1213275"/>
                  <a:pt x="5270740" y="1285336"/>
                </a:cubicBezTo>
                <a:cubicBezTo>
                  <a:pt x="5267864" y="1391728"/>
                  <a:pt x="5269880" y="1498366"/>
                  <a:pt x="5262113" y="1604513"/>
                </a:cubicBezTo>
                <a:cubicBezTo>
                  <a:pt x="5261175" y="1617338"/>
                  <a:pt x="5249926" y="1627199"/>
                  <a:pt x="5244860" y="1639019"/>
                </a:cubicBezTo>
                <a:cubicBezTo>
                  <a:pt x="5241278" y="1647377"/>
                  <a:pt x="5239816" y="1656540"/>
                  <a:pt x="5236234" y="1664898"/>
                </a:cubicBezTo>
                <a:cubicBezTo>
                  <a:pt x="5231168" y="1676718"/>
                  <a:pt x="5224047" y="1687584"/>
                  <a:pt x="5218981" y="1699404"/>
                </a:cubicBezTo>
                <a:cubicBezTo>
                  <a:pt x="5215399" y="1707762"/>
                  <a:pt x="5214866" y="1717388"/>
                  <a:pt x="5210355" y="1725283"/>
                </a:cubicBezTo>
                <a:cubicBezTo>
                  <a:pt x="5203222" y="1737766"/>
                  <a:pt x="5192451" y="1747826"/>
                  <a:pt x="5184476" y="1759789"/>
                </a:cubicBezTo>
                <a:cubicBezTo>
                  <a:pt x="5130014" y="1841481"/>
                  <a:pt x="5166144" y="1812266"/>
                  <a:pt x="5115464" y="1846053"/>
                </a:cubicBezTo>
                <a:cubicBezTo>
                  <a:pt x="5100737" y="1890234"/>
                  <a:pt x="5113363" y="1870011"/>
                  <a:pt x="5055079" y="1906438"/>
                </a:cubicBezTo>
                <a:cubicBezTo>
                  <a:pt x="5026643" y="1924211"/>
                  <a:pt x="4996716" y="1939595"/>
                  <a:pt x="4968815" y="1958196"/>
                </a:cubicBezTo>
                <a:cubicBezTo>
                  <a:pt x="4960189" y="1963947"/>
                  <a:pt x="4952465" y="1971365"/>
                  <a:pt x="4942936" y="1975449"/>
                </a:cubicBezTo>
                <a:cubicBezTo>
                  <a:pt x="4932039" y="1980119"/>
                  <a:pt x="4919830" y="1980819"/>
                  <a:pt x="4908430" y="1984076"/>
                </a:cubicBezTo>
                <a:cubicBezTo>
                  <a:pt x="4899687" y="1986574"/>
                  <a:pt x="4891294" y="1990204"/>
                  <a:pt x="4882551" y="1992702"/>
                </a:cubicBezTo>
                <a:cubicBezTo>
                  <a:pt x="4844759" y="2003499"/>
                  <a:pt x="4769301" y="2018005"/>
                  <a:pt x="4744528" y="2018581"/>
                </a:cubicBezTo>
                <a:lnTo>
                  <a:pt x="4002657" y="2035834"/>
                </a:lnTo>
                <a:lnTo>
                  <a:pt x="3890513" y="2044461"/>
                </a:lnTo>
                <a:cubicBezTo>
                  <a:pt x="3861724" y="2046964"/>
                  <a:pt x="3833047" y="2050687"/>
                  <a:pt x="3804249" y="2053087"/>
                </a:cubicBezTo>
                <a:cubicBezTo>
                  <a:pt x="3764029" y="2056438"/>
                  <a:pt x="3723736" y="2058838"/>
                  <a:pt x="3683479" y="2061713"/>
                </a:cubicBezTo>
                <a:cubicBezTo>
                  <a:pt x="3666226" y="2067464"/>
                  <a:pt x="3649364" y="2074555"/>
                  <a:pt x="3631721" y="2078966"/>
                </a:cubicBezTo>
                <a:lnTo>
                  <a:pt x="3562709" y="2096219"/>
                </a:lnTo>
                <a:cubicBezTo>
                  <a:pt x="3554083" y="2101970"/>
                  <a:pt x="3546103" y="2108835"/>
                  <a:pt x="3536830" y="2113472"/>
                </a:cubicBezTo>
                <a:cubicBezTo>
                  <a:pt x="3528697" y="2117538"/>
                  <a:pt x="3519465" y="2118905"/>
                  <a:pt x="3510951" y="2122098"/>
                </a:cubicBezTo>
                <a:cubicBezTo>
                  <a:pt x="3445979" y="2146462"/>
                  <a:pt x="3491135" y="2133522"/>
                  <a:pt x="3433313" y="2147978"/>
                </a:cubicBezTo>
                <a:cubicBezTo>
                  <a:pt x="3421811" y="2156604"/>
                  <a:pt x="3411376" y="2166875"/>
                  <a:pt x="3398808" y="2173857"/>
                </a:cubicBezTo>
                <a:cubicBezTo>
                  <a:pt x="3325203" y="2214749"/>
                  <a:pt x="3384917" y="2168520"/>
                  <a:pt x="3321170" y="2208362"/>
                </a:cubicBezTo>
                <a:cubicBezTo>
                  <a:pt x="3259442" y="2246941"/>
                  <a:pt x="3316940" y="2229196"/>
                  <a:pt x="3234906" y="2242868"/>
                </a:cubicBezTo>
                <a:cubicBezTo>
                  <a:pt x="3226279" y="2248619"/>
                  <a:pt x="3218299" y="2255484"/>
                  <a:pt x="3209026" y="2260121"/>
                </a:cubicBezTo>
                <a:cubicBezTo>
                  <a:pt x="3176541" y="2276364"/>
                  <a:pt x="3164338" y="2277763"/>
                  <a:pt x="3131389" y="2286000"/>
                </a:cubicBezTo>
                <a:cubicBezTo>
                  <a:pt x="3119887" y="2294626"/>
                  <a:pt x="3109366" y="2304746"/>
                  <a:pt x="3096883" y="2311879"/>
                </a:cubicBezTo>
                <a:cubicBezTo>
                  <a:pt x="3040569" y="2344059"/>
                  <a:pt x="3104926" y="2288882"/>
                  <a:pt x="3036498" y="2337759"/>
                </a:cubicBezTo>
                <a:cubicBezTo>
                  <a:pt x="2968695" y="2386189"/>
                  <a:pt x="3068888" y="2346989"/>
                  <a:pt x="2950234" y="2380891"/>
                </a:cubicBezTo>
                <a:cubicBezTo>
                  <a:pt x="2941608" y="2386642"/>
                  <a:pt x="2933628" y="2393507"/>
                  <a:pt x="2924355" y="2398144"/>
                </a:cubicBezTo>
                <a:cubicBezTo>
                  <a:pt x="2916222" y="2402210"/>
                  <a:pt x="2907249" y="2404378"/>
                  <a:pt x="2898476" y="2406770"/>
                </a:cubicBezTo>
                <a:cubicBezTo>
                  <a:pt x="2875600" y="2413009"/>
                  <a:pt x="2852468" y="2418272"/>
                  <a:pt x="2829464" y="2424023"/>
                </a:cubicBezTo>
                <a:cubicBezTo>
                  <a:pt x="2789501" y="2450665"/>
                  <a:pt x="2816416" y="2437466"/>
                  <a:pt x="2760453" y="2449902"/>
                </a:cubicBezTo>
                <a:cubicBezTo>
                  <a:pt x="2738207" y="2454845"/>
                  <a:pt x="2704820" y="2465154"/>
                  <a:pt x="2682815" y="2467155"/>
                </a:cubicBezTo>
                <a:cubicBezTo>
                  <a:pt x="2602428" y="2474463"/>
                  <a:pt x="2441276" y="2484408"/>
                  <a:pt x="2441276" y="2484408"/>
                </a:cubicBezTo>
                <a:lnTo>
                  <a:pt x="1897811" y="2467155"/>
                </a:lnTo>
                <a:cubicBezTo>
                  <a:pt x="1868306" y="2465872"/>
                  <a:pt x="1840011" y="2456470"/>
                  <a:pt x="1811547" y="2449902"/>
                </a:cubicBezTo>
                <a:cubicBezTo>
                  <a:pt x="1534785" y="2386035"/>
                  <a:pt x="1883477" y="2470303"/>
                  <a:pt x="1682151" y="2415396"/>
                </a:cubicBezTo>
                <a:cubicBezTo>
                  <a:pt x="1548021" y="2378815"/>
                  <a:pt x="1743680" y="2441657"/>
                  <a:pt x="1587260" y="2389517"/>
                </a:cubicBezTo>
                <a:cubicBezTo>
                  <a:pt x="1575758" y="2380891"/>
                  <a:pt x="1565614" y="2370068"/>
                  <a:pt x="1552755" y="2363638"/>
                </a:cubicBezTo>
                <a:cubicBezTo>
                  <a:pt x="1542151" y="2358336"/>
                  <a:pt x="1529605" y="2358418"/>
                  <a:pt x="1518249" y="2355011"/>
                </a:cubicBezTo>
                <a:cubicBezTo>
                  <a:pt x="1500830" y="2349785"/>
                  <a:pt x="1483582" y="2343974"/>
                  <a:pt x="1466491" y="2337759"/>
                </a:cubicBezTo>
                <a:cubicBezTo>
                  <a:pt x="1352974" y="2296481"/>
                  <a:pt x="1474424" y="2337528"/>
                  <a:pt x="1397479" y="2311879"/>
                </a:cubicBezTo>
                <a:cubicBezTo>
                  <a:pt x="1316099" y="2250844"/>
                  <a:pt x="1407755" y="2312612"/>
                  <a:pt x="1328468" y="2277374"/>
                </a:cubicBezTo>
                <a:cubicBezTo>
                  <a:pt x="1313146" y="2270565"/>
                  <a:pt x="1300055" y="2259524"/>
                  <a:pt x="1285336" y="2251495"/>
                </a:cubicBezTo>
                <a:cubicBezTo>
                  <a:pt x="1268402" y="2242258"/>
                  <a:pt x="1250511" y="2234852"/>
                  <a:pt x="1233577" y="2225615"/>
                </a:cubicBezTo>
                <a:cubicBezTo>
                  <a:pt x="1218858" y="2217586"/>
                  <a:pt x="1205767" y="2206546"/>
                  <a:pt x="1190445" y="2199736"/>
                </a:cubicBezTo>
                <a:cubicBezTo>
                  <a:pt x="1179611" y="2194921"/>
                  <a:pt x="1167442" y="2193985"/>
                  <a:pt x="1155940" y="2191110"/>
                </a:cubicBezTo>
                <a:cubicBezTo>
                  <a:pt x="1006993" y="2116635"/>
                  <a:pt x="1176111" y="2196517"/>
                  <a:pt x="1069676" y="2156604"/>
                </a:cubicBezTo>
                <a:cubicBezTo>
                  <a:pt x="1023786" y="2139395"/>
                  <a:pt x="1047571" y="2142710"/>
                  <a:pt x="1009291" y="2122098"/>
                </a:cubicBezTo>
                <a:cubicBezTo>
                  <a:pt x="980985" y="2106856"/>
                  <a:pt x="948130" y="2099049"/>
                  <a:pt x="923026" y="2078966"/>
                </a:cubicBezTo>
                <a:cubicBezTo>
                  <a:pt x="896797" y="2057983"/>
                  <a:pt x="857943" y="2024858"/>
                  <a:pt x="828136" y="2009955"/>
                </a:cubicBezTo>
                <a:lnTo>
                  <a:pt x="776377" y="1984076"/>
                </a:lnTo>
                <a:cubicBezTo>
                  <a:pt x="764875" y="1972574"/>
                  <a:pt x="755108" y="1959024"/>
                  <a:pt x="741872" y="1949570"/>
                </a:cubicBezTo>
                <a:cubicBezTo>
                  <a:pt x="734473" y="1944285"/>
                  <a:pt x="724125" y="1945011"/>
                  <a:pt x="715992" y="1940944"/>
                </a:cubicBezTo>
                <a:cubicBezTo>
                  <a:pt x="700995" y="1933446"/>
                  <a:pt x="687857" y="1922562"/>
                  <a:pt x="672860" y="1915064"/>
                </a:cubicBezTo>
                <a:cubicBezTo>
                  <a:pt x="576064" y="1866665"/>
                  <a:pt x="738152" y="1961001"/>
                  <a:pt x="612476" y="1889185"/>
                </a:cubicBezTo>
                <a:cubicBezTo>
                  <a:pt x="569168" y="1864437"/>
                  <a:pt x="604215" y="1877017"/>
                  <a:pt x="552091" y="1854679"/>
                </a:cubicBezTo>
                <a:cubicBezTo>
                  <a:pt x="499815" y="1832275"/>
                  <a:pt x="554588" y="1864554"/>
                  <a:pt x="483079" y="1828800"/>
                </a:cubicBezTo>
                <a:cubicBezTo>
                  <a:pt x="401596" y="1788059"/>
                  <a:pt x="472423" y="1813746"/>
                  <a:pt x="414068" y="1794295"/>
                </a:cubicBezTo>
                <a:cubicBezTo>
                  <a:pt x="339909" y="1744855"/>
                  <a:pt x="433735" y="1804128"/>
                  <a:pt x="362309" y="1768415"/>
                </a:cubicBezTo>
                <a:cubicBezTo>
                  <a:pt x="347312" y="1760917"/>
                  <a:pt x="334499" y="1749346"/>
                  <a:pt x="319177" y="1742536"/>
                </a:cubicBezTo>
                <a:cubicBezTo>
                  <a:pt x="308343" y="1737721"/>
                  <a:pt x="296071" y="1737167"/>
                  <a:pt x="284672" y="1733910"/>
                </a:cubicBezTo>
                <a:cubicBezTo>
                  <a:pt x="222775" y="1716225"/>
                  <a:pt x="303354" y="1734195"/>
                  <a:pt x="215660" y="1716657"/>
                </a:cubicBezTo>
                <a:cubicBezTo>
                  <a:pt x="207034" y="1710906"/>
                  <a:pt x="199255" y="1703615"/>
                  <a:pt x="189781" y="1699404"/>
                </a:cubicBezTo>
                <a:cubicBezTo>
                  <a:pt x="173163" y="1692018"/>
                  <a:pt x="138023" y="1682151"/>
                  <a:pt x="138023" y="1682151"/>
                </a:cubicBezTo>
                <a:cubicBezTo>
                  <a:pt x="132272" y="1673525"/>
                  <a:pt x="124854" y="1665801"/>
                  <a:pt x="120770" y="1656272"/>
                </a:cubicBezTo>
                <a:cubicBezTo>
                  <a:pt x="113749" y="1639891"/>
                  <a:pt x="105464" y="1581689"/>
                  <a:pt x="103517" y="1570008"/>
                </a:cubicBezTo>
                <a:cubicBezTo>
                  <a:pt x="100642" y="1526876"/>
                  <a:pt x="99665" y="1483575"/>
                  <a:pt x="94891" y="1440611"/>
                </a:cubicBezTo>
                <a:cubicBezTo>
                  <a:pt x="82627" y="1330232"/>
                  <a:pt x="109268" y="1404668"/>
                  <a:pt x="112143" y="139747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grpSp>
        <p:nvGrpSpPr>
          <p:cNvPr id="32" name="Группа 31"/>
          <p:cNvGrpSpPr/>
          <p:nvPr/>
        </p:nvGrpSpPr>
        <p:grpSpPr>
          <a:xfrm>
            <a:off x="-1560882" y="4400179"/>
            <a:ext cx="12234013" cy="66722"/>
            <a:chOff x="-937424" y="6301107"/>
            <a:chExt cx="12234013" cy="81179"/>
          </a:xfrm>
        </p:grpSpPr>
        <p:pic>
          <p:nvPicPr>
            <p:cNvPr id="29" name="Picture 1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3585" b="12737"/>
            <a:stretch>
              <a:fillRect/>
            </a:stretch>
          </p:blipFill>
          <p:spPr bwMode="auto">
            <a:xfrm>
              <a:off x="-937424" y="6301107"/>
              <a:ext cx="4097867" cy="81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4134" b="13100"/>
            <a:stretch>
              <a:fillRect/>
            </a:stretch>
          </p:blipFill>
          <p:spPr bwMode="auto">
            <a:xfrm>
              <a:off x="3148322" y="6303032"/>
              <a:ext cx="4073580" cy="76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207" t="80951" r="3585" b="12737"/>
            <a:stretch>
              <a:fillRect/>
            </a:stretch>
          </p:blipFill>
          <p:spPr bwMode="auto">
            <a:xfrm>
              <a:off x="7217139" y="6304457"/>
              <a:ext cx="4079450" cy="76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6" name="Группа 35"/>
          <p:cNvGrpSpPr/>
          <p:nvPr/>
        </p:nvGrpSpPr>
        <p:grpSpPr>
          <a:xfrm>
            <a:off x="1473229" y="1183904"/>
            <a:ext cx="6203892" cy="2982334"/>
            <a:chOff x="1473229" y="1183904"/>
            <a:chExt cx="6203892" cy="2982334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1473229" y="1865421"/>
              <a:ext cx="6203892" cy="2300817"/>
              <a:chOff x="1206116" y="1373716"/>
              <a:chExt cx="7937884" cy="2842685"/>
            </a:xfrm>
          </p:grpSpPr>
          <p:pic>
            <p:nvPicPr>
              <p:cNvPr id="144387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06116" y="1390651"/>
                <a:ext cx="4411902" cy="2825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732098" y="1373716"/>
                <a:ext cx="4411902" cy="2825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3" name="Группа 23"/>
            <p:cNvGrpSpPr/>
            <p:nvPr/>
          </p:nvGrpSpPr>
          <p:grpSpPr>
            <a:xfrm>
              <a:off x="1702578" y="1183904"/>
              <a:ext cx="5745193" cy="870539"/>
              <a:chOff x="1640481" y="3014775"/>
              <a:chExt cx="5851935" cy="870539"/>
            </a:xfrm>
          </p:grpSpPr>
          <p:sp>
            <p:nvSpPr>
              <p:cNvPr id="34" name="Правая фигурная скобка 33"/>
              <p:cNvSpPr/>
              <p:nvPr/>
            </p:nvSpPr>
            <p:spPr bwMode="auto">
              <a:xfrm rot="16200000">
                <a:off x="4380183" y="773080"/>
                <a:ext cx="372532" cy="5851935"/>
              </a:xfrm>
              <a:prstGeom prst="rightBrace">
                <a:avLst>
                  <a:gd name="adj1" fmla="val 58334"/>
                  <a:gd name="adj2" fmla="val 50000"/>
                </a:avLst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ru-RU" smtClean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131964" y="3014775"/>
                <a:ext cx="86896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srgbClr val="C00000"/>
                    </a:solidFill>
                    <a:latin typeface="Bookman Old Style" pitchFamily="18" charset="0"/>
                  </a:rPr>
                  <a:t>300</a:t>
                </a:r>
                <a:endParaRPr lang="ru-RU" sz="2800" dirty="0">
                  <a:solidFill>
                    <a:srgbClr val="C00000"/>
                  </a:solidFill>
                </a:endParaRPr>
              </a:p>
            </p:txBody>
          </p:sp>
        </p:grpSp>
      </p:grpSp>
      <p:pic>
        <p:nvPicPr>
          <p:cNvPr id="28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91" t="23306" r="3585" b="18922"/>
          <a:stretch>
            <a:fillRect/>
          </a:stretch>
        </p:blipFill>
        <p:spPr bwMode="auto">
          <a:xfrm>
            <a:off x="9014455" y="3710346"/>
            <a:ext cx="4097867" cy="704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 L -1.44983 0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5407" y="478338"/>
            <a:ext cx="83396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latin typeface="Bookman Old Style" pitchFamily="18" charset="0"/>
              </a:rPr>
              <a:t>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Скорость поезда равна: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</a:p>
        </p:txBody>
      </p:sp>
      <p:graphicFrame>
        <p:nvGraphicFramePr>
          <p:cNvPr id="8" name="Object 12"/>
          <p:cNvGraphicFramePr>
            <a:graphicFrameLocks noChangeAspect="1"/>
          </p:cNvGraphicFramePr>
          <p:nvPr/>
        </p:nvGraphicFramePr>
        <p:xfrm>
          <a:off x="804862" y="1454680"/>
          <a:ext cx="7540625" cy="850900"/>
        </p:xfrm>
        <a:graphic>
          <a:graphicData uri="http://schemas.openxmlformats.org/presentationml/2006/ole">
            <p:oleObj spid="_x0000_s151554" name="Формула" r:id="rId3" imgW="3504960" imgH="393480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60375" y="2487767"/>
            <a:ext cx="8229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За 33 секунды поезд проходит мимо лесополосы, то есть проходит расстояние, равное сумме длин лесополосы и самого поезда, и это расстояние равно  : </a:t>
            </a:r>
          </a:p>
        </p:txBody>
      </p:sp>
      <p:graphicFrame>
        <p:nvGraphicFramePr>
          <p:cNvPr id="10" name="Object 12"/>
          <p:cNvGraphicFramePr>
            <a:graphicFrameLocks noChangeAspect="1"/>
          </p:cNvGraphicFramePr>
          <p:nvPr/>
        </p:nvGraphicFramePr>
        <p:xfrm>
          <a:off x="3086100" y="3758671"/>
          <a:ext cx="2978150" cy="850900"/>
        </p:xfrm>
        <a:graphic>
          <a:graphicData uri="http://schemas.openxmlformats.org/presentationml/2006/ole">
            <p:oleObj spid="_x0000_s151555" name="Формула" r:id="rId4" imgW="1384200" imgH="393480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504208" y="5956067"/>
            <a:ext cx="2141933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25</a:t>
            </a:r>
            <a:r>
              <a:rPr lang="en-US" sz="24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0375" y="4816100"/>
            <a:ext cx="822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Поэтому длина поезда равна 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550 – 300 = 250 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метров.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 autoUpdateAnimBg="0"/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7737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По двум параллельным железнодорожным путям в одном направлении следуют пассажирский и товарный поезда, скорости которых равны соответственно 70 км/ч и 50 км/ч. Длина товарного поезда равна 900 метрам. Найдите длину пассажирского поезда, если время, за которое он прошел мимо товарного поезда, равно 3 минутам 9 секундам. Ответ дайте в метрах.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Picture 8" descr="http://www.vrgames.ru/published/publicdata/TIME2PLAY/attachments/SC/products_pictures/189_enl_en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47" t="44952" r="11329" b="31429"/>
          <a:stretch>
            <a:fillRect/>
          </a:stretch>
        </p:blipFill>
        <p:spPr bwMode="auto">
          <a:xfrm>
            <a:off x="9144000" y="2945732"/>
            <a:ext cx="3944015" cy="732123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-1541832" y="3627665"/>
            <a:ext cx="12234013" cy="45719"/>
            <a:chOff x="-937424" y="6301107"/>
            <a:chExt cx="12234013" cy="81179"/>
          </a:xfrm>
        </p:grpSpPr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3585" b="12737"/>
            <a:stretch>
              <a:fillRect/>
            </a:stretch>
          </p:blipFill>
          <p:spPr bwMode="auto">
            <a:xfrm>
              <a:off x="-937424" y="6301107"/>
              <a:ext cx="4097867" cy="81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4134" b="13100"/>
            <a:stretch>
              <a:fillRect/>
            </a:stretch>
          </p:blipFill>
          <p:spPr bwMode="auto">
            <a:xfrm>
              <a:off x="3148322" y="6303032"/>
              <a:ext cx="4073580" cy="76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207" t="80951" r="3585" b="12737"/>
            <a:stretch>
              <a:fillRect/>
            </a:stretch>
          </p:blipFill>
          <p:spPr bwMode="auto">
            <a:xfrm>
              <a:off x="7217139" y="6304457"/>
              <a:ext cx="4079450" cy="76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Группа 12"/>
          <p:cNvGrpSpPr/>
          <p:nvPr/>
        </p:nvGrpSpPr>
        <p:grpSpPr>
          <a:xfrm>
            <a:off x="-1541832" y="4380051"/>
            <a:ext cx="12234013" cy="45719"/>
            <a:chOff x="-937424" y="6301107"/>
            <a:chExt cx="12234013" cy="81179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3585" b="12737"/>
            <a:stretch>
              <a:fillRect/>
            </a:stretch>
          </p:blipFill>
          <p:spPr bwMode="auto">
            <a:xfrm>
              <a:off x="-937424" y="6301107"/>
              <a:ext cx="4097867" cy="81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4134" b="13100"/>
            <a:stretch>
              <a:fillRect/>
            </a:stretch>
          </p:blipFill>
          <p:spPr bwMode="auto">
            <a:xfrm>
              <a:off x="3148322" y="6303032"/>
              <a:ext cx="4073580" cy="76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207" t="80951" r="3585" b="12737"/>
            <a:stretch>
              <a:fillRect/>
            </a:stretch>
          </p:blipFill>
          <p:spPr bwMode="auto">
            <a:xfrm>
              <a:off x="7217139" y="6304457"/>
              <a:ext cx="4079450" cy="76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" name="Группа 17"/>
          <p:cNvGrpSpPr/>
          <p:nvPr/>
        </p:nvGrpSpPr>
        <p:grpSpPr>
          <a:xfrm>
            <a:off x="9144000" y="3699947"/>
            <a:ext cx="5598544" cy="691381"/>
            <a:chOff x="9144000" y="3699947"/>
            <a:chExt cx="5598544" cy="691381"/>
          </a:xfrm>
        </p:grpSpPr>
        <p:pic>
          <p:nvPicPr>
            <p:cNvPr id="6" name="Picture 4" descr="http://www.toy.com.ua/i/goods/gallery/b/4576.jpe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8254" b="38324"/>
            <a:stretch>
              <a:fillRect/>
            </a:stretch>
          </p:blipFill>
          <p:spPr bwMode="auto">
            <a:xfrm>
              <a:off x="9144000" y="3699947"/>
              <a:ext cx="3903133" cy="685630"/>
            </a:xfrm>
            <a:prstGeom prst="rect">
              <a:avLst/>
            </a:prstGeom>
            <a:noFill/>
          </p:spPr>
        </p:pic>
        <p:pic>
          <p:nvPicPr>
            <p:cNvPr id="17" name="Picture 4" descr="http://www.toy.com.ua/i/goods/gallery/b/4576.jpe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994" t="38254" r="21025" b="38324"/>
            <a:stretch>
              <a:fillRect/>
            </a:stretch>
          </p:blipFill>
          <p:spPr bwMode="auto">
            <a:xfrm>
              <a:off x="13025887" y="3705698"/>
              <a:ext cx="1716657" cy="6856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0301 L -1.72917 0.00301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61111E-6 -3.7037E-7 L -1.45643 -3.7037E-7 " pathEditMode="relative" rAng="0" ptsTypes="AA">
                                      <p:cBhvr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5341" y="478337"/>
            <a:ext cx="83396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latin typeface="Bookman Old Style" pitchFamily="18" charset="0"/>
              </a:rPr>
              <a:t>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Скорость опережения товарного поезда пассажирским равна: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</a:p>
        </p:txBody>
      </p:sp>
      <p:graphicFrame>
        <p:nvGraphicFramePr>
          <p:cNvPr id="8" name="Object 12"/>
          <p:cNvGraphicFramePr>
            <a:graphicFrameLocks noChangeAspect="1"/>
          </p:cNvGraphicFramePr>
          <p:nvPr/>
        </p:nvGraphicFramePr>
        <p:xfrm>
          <a:off x="968375" y="1454150"/>
          <a:ext cx="7213600" cy="850900"/>
        </p:xfrm>
        <a:graphic>
          <a:graphicData uri="http://schemas.openxmlformats.org/presentationml/2006/ole">
            <p:oleObj spid="_x0000_s152578" name="Формула" r:id="rId3" imgW="3352680" imgH="393480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60375" y="2487767"/>
            <a:ext cx="8229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За 3 мин 9 секунд или 189 секунд один поезд проходит мимо другого, то есть преодолевает расстояние равное сумме их длин</a:t>
            </a:r>
          </a:p>
        </p:txBody>
      </p:sp>
      <p:graphicFrame>
        <p:nvGraphicFramePr>
          <p:cNvPr id="10" name="Object 12"/>
          <p:cNvGraphicFramePr>
            <a:graphicFrameLocks noChangeAspect="1"/>
          </p:cNvGraphicFramePr>
          <p:nvPr/>
        </p:nvGraphicFramePr>
        <p:xfrm>
          <a:off x="2921794" y="3615266"/>
          <a:ext cx="3306762" cy="850900"/>
        </p:xfrm>
        <a:graphic>
          <a:graphicData uri="http://schemas.openxmlformats.org/presentationml/2006/ole">
            <p:oleObj spid="_x0000_s152579" name="Формула" r:id="rId4" imgW="1536480" imgH="393480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504208" y="5956067"/>
            <a:ext cx="2141933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15</a:t>
            </a:r>
            <a:r>
              <a:rPr lang="en-US" sz="24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0375" y="4816100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Поэтому длина пассажирского поезда равна  </a:t>
            </a:r>
          </a:p>
          <a:p>
            <a:pPr algn="ctr"/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1050 – 900 = 150 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метров.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 autoUpdateAnimBg="0"/>
      <p:bldP spid="1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№11</a:t>
            </a:r>
            <a:r>
              <a:rPr lang="en-US" b="1" dirty="0" smtClean="0">
                <a:latin typeface="+mn-lt"/>
              </a:rPr>
              <a:t>8237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По двум параллельным железнодорожным путям друг навстречу другу следуют скорый и пассажирский поезда, скорости которых равны соответственно 85 км/ч и 50 км/ч. Длина пассажирского поезда равна 300 метрам. Найдите длину скорого поезда, если время, за которое он прошел мимо пассажирского поезда, равно 28 секундам. Ответ дайте в метрах.</a:t>
            </a:r>
            <a:r>
              <a:rPr lang="en-US" i="1" dirty="0" smtClean="0">
                <a:solidFill>
                  <a:prstClr val="black"/>
                </a:solidFill>
                <a:latin typeface="+mn-lt"/>
              </a:rPr>
              <a:t> </a:t>
            </a:r>
            <a:endParaRPr lang="ru-RU" i="1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8" descr="http://www.vrgames.ru/published/publicdata/TIME2PLAY/attachments/SC/products_pictures/189_enl_en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47" t="44952" r="11329" b="31429"/>
          <a:stretch>
            <a:fillRect/>
          </a:stretch>
        </p:blipFill>
        <p:spPr bwMode="auto">
          <a:xfrm>
            <a:off x="-3944015" y="2928479"/>
            <a:ext cx="3944015" cy="732123"/>
          </a:xfrm>
          <a:prstGeom prst="rect">
            <a:avLst/>
          </a:prstGeom>
          <a:noFill/>
        </p:spPr>
      </p:pic>
      <p:grpSp>
        <p:nvGrpSpPr>
          <p:cNvPr id="11" name="Группа 10"/>
          <p:cNvGrpSpPr/>
          <p:nvPr/>
        </p:nvGrpSpPr>
        <p:grpSpPr>
          <a:xfrm>
            <a:off x="-1541832" y="3632428"/>
            <a:ext cx="12234013" cy="45719"/>
            <a:chOff x="-937424" y="6301107"/>
            <a:chExt cx="12234013" cy="81179"/>
          </a:xfrm>
        </p:grpSpPr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3585" b="12737"/>
            <a:stretch>
              <a:fillRect/>
            </a:stretch>
          </p:blipFill>
          <p:spPr bwMode="auto">
            <a:xfrm>
              <a:off x="-937424" y="6301107"/>
              <a:ext cx="4097867" cy="81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4134" b="13100"/>
            <a:stretch>
              <a:fillRect/>
            </a:stretch>
          </p:blipFill>
          <p:spPr bwMode="auto">
            <a:xfrm>
              <a:off x="3148322" y="6303032"/>
              <a:ext cx="4073580" cy="76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207" t="80951" r="3585" b="12737"/>
            <a:stretch>
              <a:fillRect/>
            </a:stretch>
          </p:blipFill>
          <p:spPr bwMode="auto">
            <a:xfrm>
              <a:off x="7217139" y="6304457"/>
              <a:ext cx="4079450" cy="76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Группа 14"/>
          <p:cNvGrpSpPr/>
          <p:nvPr/>
        </p:nvGrpSpPr>
        <p:grpSpPr>
          <a:xfrm>
            <a:off x="-1541832" y="4380051"/>
            <a:ext cx="12234013" cy="46693"/>
            <a:chOff x="-937424" y="6301107"/>
            <a:chExt cx="12234013" cy="81179"/>
          </a:xfrm>
        </p:grpSpPr>
        <p:pic>
          <p:nvPicPr>
            <p:cNvPr id="16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3585" b="12737"/>
            <a:stretch>
              <a:fillRect/>
            </a:stretch>
          </p:blipFill>
          <p:spPr bwMode="auto">
            <a:xfrm>
              <a:off x="-937424" y="6301107"/>
              <a:ext cx="4097867" cy="81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1" t="80606" r="4134" b="13100"/>
            <a:stretch>
              <a:fillRect/>
            </a:stretch>
          </p:blipFill>
          <p:spPr bwMode="auto">
            <a:xfrm>
              <a:off x="3148322" y="6303032"/>
              <a:ext cx="4073580" cy="76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207" t="80951" r="3585" b="12737"/>
            <a:stretch>
              <a:fillRect/>
            </a:stretch>
          </p:blipFill>
          <p:spPr bwMode="auto">
            <a:xfrm>
              <a:off x="7217139" y="6304457"/>
              <a:ext cx="4079450" cy="76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13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13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1322" name="Picture 10" descr="http://ai-cdr.ucoz.ru/kartinki_7/skorostnoy_poez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791176"/>
            <a:ext cx="5427890" cy="601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4.07407E-6 L 1.60001 -4.07407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4971E-6 L -1.75955 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5341" y="478337"/>
            <a:ext cx="83396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latin typeface="Bookman Old Style" pitchFamily="18" charset="0"/>
              </a:rPr>
              <a:t> </a:t>
            </a:r>
          </a:p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Скорость сближения поездов равна: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</a:p>
        </p:txBody>
      </p:sp>
      <p:graphicFrame>
        <p:nvGraphicFramePr>
          <p:cNvPr id="8" name="Object 12"/>
          <p:cNvGraphicFramePr>
            <a:graphicFrameLocks noChangeAspect="1"/>
          </p:cNvGraphicFramePr>
          <p:nvPr/>
        </p:nvGraphicFramePr>
        <p:xfrm>
          <a:off x="790575" y="1454150"/>
          <a:ext cx="7569200" cy="850900"/>
        </p:xfrm>
        <a:graphic>
          <a:graphicData uri="http://schemas.openxmlformats.org/presentationml/2006/ole">
            <p:oleObj spid="_x0000_s154626" name="Формула" r:id="rId3" imgW="3517560" imgH="393480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60375" y="2487767"/>
            <a:ext cx="8229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За 28 секунд один поезд проходит мимо другого, то есть каждый из поездов преодолевает расстояние равное сумме их длин</a:t>
            </a:r>
          </a:p>
        </p:txBody>
      </p:sp>
      <p:graphicFrame>
        <p:nvGraphicFramePr>
          <p:cNvPr id="10" name="Object 12"/>
          <p:cNvGraphicFramePr>
            <a:graphicFrameLocks noChangeAspect="1"/>
          </p:cNvGraphicFramePr>
          <p:nvPr/>
        </p:nvGraphicFramePr>
        <p:xfrm>
          <a:off x="2990850" y="3614738"/>
          <a:ext cx="3168650" cy="850900"/>
        </p:xfrm>
        <a:graphic>
          <a:graphicData uri="http://schemas.openxmlformats.org/presentationml/2006/ole">
            <p:oleObj spid="_x0000_s154627" name="Формула" r:id="rId4" imgW="1473120" imgH="393480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504208" y="5956067"/>
            <a:ext cx="2141933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</a:t>
            </a:r>
            <a:r>
              <a:rPr lang="ru-RU" sz="2400" i="1" smtClean="0">
                <a:solidFill>
                  <a:prstClr val="black"/>
                </a:solidFill>
                <a:latin typeface="Bookman Old Style" pitchFamily="18" charset="0"/>
              </a:rPr>
              <a:t>: 75</a:t>
            </a:r>
            <a:r>
              <a:rPr lang="en-US" sz="24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0375" y="4816100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Поэтому длина скорого поезда равна  </a:t>
            </a:r>
          </a:p>
          <a:p>
            <a:pPr algn="ctr"/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1050 – 300 = 750 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метров.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 autoUpdateAnimBg="0"/>
      <p:bldP spid="1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69913" y="325438"/>
            <a:ext cx="8001000" cy="70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3200" i="1" dirty="0" smtClean="0">
                <a:solidFill>
                  <a:srgbClr val="C00000"/>
                </a:solidFill>
                <a:latin typeface="Bookman Old Style" pitchFamily="18" charset="0"/>
              </a:rPr>
              <a:t>Использованы рисунки:</a:t>
            </a:r>
            <a:endParaRPr lang="en-US" sz="3200" b="1" i="1" dirty="0" smtClean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68829" y="1028343"/>
            <a:ext cx="84158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lvl="0" indent="-271463">
              <a:buFont typeface="Arial" pitchFamily="34" charset="0"/>
              <a:buChar char="•"/>
            </a:pPr>
            <a:r>
              <a:rPr lang="ru-RU" i="1" dirty="0" smtClean="0">
                <a:solidFill>
                  <a:prstClr val="black"/>
                </a:solidFill>
                <a:latin typeface="Bookman Old Style" pitchFamily="18" charset="0"/>
              </a:rPr>
              <a:t>Коллекция картинок из галереи </a:t>
            </a:r>
            <a:r>
              <a:rPr lang="en-US" i="1" dirty="0" smtClean="0">
                <a:solidFill>
                  <a:prstClr val="black"/>
                </a:solidFill>
                <a:latin typeface="Bookman Old Style" pitchFamily="18" charset="0"/>
              </a:rPr>
              <a:t>SMART Notebook 11</a:t>
            </a:r>
            <a:endParaRPr lang="ru-RU" i="1" dirty="0" smtClean="0">
              <a:solidFill>
                <a:prstClr val="black"/>
              </a:solidFill>
              <a:latin typeface="Bookman Old Style" pitchFamily="18" charset="0"/>
              <a:hlinkClick r:id="rId2"/>
            </a:endParaRPr>
          </a:p>
          <a:p>
            <a:pPr marL="271463" lvl="0" indent="-271463">
              <a:buFont typeface="Arial" pitchFamily="34" charset="0"/>
              <a:buChar char="•"/>
            </a:pPr>
            <a:r>
              <a:rPr lang="en-US" i="1" dirty="0" smtClean="0">
                <a:solidFill>
                  <a:prstClr val="black"/>
                </a:solidFill>
                <a:latin typeface="Bookman Old Style" pitchFamily="18" charset="0"/>
                <a:hlinkClick r:id="rId2"/>
              </a:rPr>
              <a:t>http://www.art-saloon.ru/ru/set.aspx?SetID=116</a:t>
            </a:r>
            <a:r>
              <a:rPr lang="ru-RU" i="1" dirty="0" smtClean="0">
                <a:solidFill>
                  <a:prstClr val="black"/>
                </a:solidFill>
                <a:latin typeface="Bookman Old Style" pitchFamily="18" charset="0"/>
              </a:rPr>
              <a:t> – транспорт</a:t>
            </a:r>
          </a:p>
          <a:p>
            <a:pPr marL="271463" lvl="0" indent="-271463">
              <a:buFont typeface="Arial" pitchFamily="34" charset="0"/>
              <a:buChar char="•"/>
            </a:pPr>
            <a:r>
              <a:rPr lang="en-US" i="1" dirty="0" smtClean="0">
                <a:solidFill>
                  <a:prstClr val="black"/>
                </a:solidFill>
                <a:latin typeface="Bookman Old Style" pitchFamily="18" charset="0"/>
                <a:hlinkClick r:id="rId3"/>
              </a:rPr>
              <a:t>http://www.art-saloon.ru/ru/comment.aspx?ItemID=5746</a:t>
            </a:r>
            <a:r>
              <a:rPr lang="en-US" i="1" dirty="0" smtClean="0">
                <a:solidFill>
                  <a:prstClr val="black"/>
                </a:solidFill>
                <a:latin typeface="Bookman Old Style" pitchFamily="18" charset="0"/>
              </a:rPr>
              <a:t> – </a:t>
            </a:r>
            <a:r>
              <a:rPr lang="ru-RU" i="1" dirty="0" smtClean="0">
                <a:solidFill>
                  <a:prstClr val="black"/>
                </a:solidFill>
                <a:latin typeface="Bookman Old Style" pitchFamily="18" charset="0"/>
              </a:rPr>
              <a:t>гоночный автомобиль</a:t>
            </a:r>
          </a:p>
          <a:p>
            <a:pPr marL="271463" lvl="0" indent="-271463">
              <a:buFont typeface="Arial" pitchFamily="34" charset="0"/>
              <a:buChar char="•"/>
            </a:pPr>
            <a:r>
              <a:rPr lang="en-US" i="1" dirty="0" smtClean="0">
                <a:solidFill>
                  <a:prstClr val="black"/>
                </a:solidFill>
                <a:latin typeface="Bookman Old Style" pitchFamily="18" charset="0"/>
                <a:hlinkClick r:id="rId4"/>
              </a:rPr>
              <a:t>http://www.fantasianew.ru/category/piraty-i-korsary-papo/</a:t>
            </a:r>
            <a:r>
              <a:rPr lang="ru-RU" i="1" dirty="0" smtClean="0">
                <a:solidFill>
                  <a:prstClr val="black"/>
                </a:solidFill>
                <a:latin typeface="Bookman Old Style" pitchFamily="18" charset="0"/>
              </a:rPr>
              <a:t> – плот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574675" y="3237971"/>
            <a:ext cx="8001000" cy="70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3200" i="1" dirty="0" smtClean="0">
                <a:solidFill>
                  <a:srgbClr val="C00000"/>
                </a:solidFill>
                <a:latin typeface="Bookman Old Style" pitchFamily="18" charset="0"/>
              </a:rPr>
              <a:t>Использованы материалы:</a:t>
            </a:r>
            <a:endParaRPr lang="en-US" sz="3200" b="1" i="1" dirty="0" smtClean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7241" y="3895777"/>
            <a:ext cx="84158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lvl="0" indent="-271463">
              <a:buFont typeface="Arial" pitchFamily="34" charset="0"/>
              <a:buChar char="•"/>
            </a:pPr>
            <a:r>
              <a:rPr lang="en-US" i="1" dirty="0" smtClean="0">
                <a:solidFill>
                  <a:prstClr val="black"/>
                </a:solidFill>
                <a:latin typeface="Bookman Old Style" pitchFamily="18" charset="0"/>
                <a:hlinkClick r:id="rId5"/>
              </a:rPr>
              <a:t>http://mathege.ru/or/ege/Main.html</a:t>
            </a:r>
            <a:endParaRPr lang="ru-RU" i="1" dirty="0" smtClean="0">
              <a:solidFill>
                <a:prstClr val="black"/>
              </a:solidFill>
              <a:latin typeface="Bookman Old Style" pitchFamily="18" charset="0"/>
            </a:endParaRPr>
          </a:p>
          <a:p>
            <a:pPr marL="271463" lvl="0" indent="-271463">
              <a:buFont typeface="Arial" pitchFamily="34" charset="0"/>
              <a:buChar char="•"/>
            </a:pPr>
            <a:r>
              <a:rPr lang="en-US" i="1" dirty="0" smtClean="0">
                <a:solidFill>
                  <a:prstClr val="black"/>
                </a:solidFill>
                <a:latin typeface="Bookman Old Style" pitchFamily="18" charset="0"/>
                <a:hlinkClick r:id="rId2"/>
              </a:rPr>
              <a:t>http://reshuege.ru/</a:t>
            </a:r>
            <a:endParaRPr lang="ru-RU" i="1" dirty="0" smtClean="0">
              <a:solidFill>
                <a:prstClr val="black"/>
              </a:solidFill>
              <a:latin typeface="Bookman Old Style" pitchFamily="18" charset="0"/>
              <a:hlinkClick r:id="rId2"/>
            </a:endParaRPr>
          </a:p>
          <a:p>
            <a:pPr marL="271463" lvl="0" indent="-271463">
              <a:buFont typeface="Arial" pitchFamily="34" charset="0"/>
              <a:buChar char="•"/>
            </a:pPr>
            <a:endParaRPr lang="ru-RU" i="1" dirty="0" smtClean="0">
              <a:solidFill>
                <a:prstClr val="black"/>
              </a:solidFill>
              <a:latin typeface="Bookman Old Style" pitchFamily="18" charset="0"/>
              <a:hlinkClick r:id="rId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4868" y="375185"/>
            <a:ext cx="82343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x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 – скорость велосипедиста,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где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0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,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тогда скорость автомобилиста равна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x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+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40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км/ч.</a:t>
            </a:r>
          </a:p>
          <a:p>
            <a:pPr lvl="0" algn="just">
              <a:spcBef>
                <a:spcPts val="0"/>
              </a:spcBef>
            </a:pP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Велосипедист был в пути на 6 часов больше, отсюда имеем: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91649" y="5652000"/>
            <a:ext cx="1951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10.</a:t>
            </a:r>
          </a:p>
        </p:txBody>
      </p:sp>
      <p:graphicFrame>
        <p:nvGraphicFramePr>
          <p:cNvPr id="32" name="Object 22"/>
          <p:cNvGraphicFramePr>
            <a:graphicFrameLocks noChangeAspect="1"/>
          </p:cNvGraphicFramePr>
          <p:nvPr/>
        </p:nvGraphicFramePr>
        <p:xfrm>
          <a:off x="2998788" y="2523596"/>
          <a:ext cx="4000500" cy="430212"/>
        </p:xfrm>
        <a:graphic>
          <a:graphicData uri="http://schemas.openxmlformats.org/presentationml/2006/ole">
            <p:oleObj spid="_x0000_s80898" name="Формула" r:id="rId3" imgW="2349360" imgH="253800" progId="Equation.3">
              <p:embed/>
            </p:oleObj>
          </a:graphicData>
        </a:graphic>
      </p:graphicFrame>
      <p:graphicFrame>
        <p:nvGraphicFramePr>
          <p:cNvPr id="53279" name="Object 31"/>
          <p:cNvGraphicFramePr>
            <a:graphicFrameLocks noChangeAspect="1"/>
          </p:cNvGraphicFramePr>
          <p:nvPr/>
        </p:nvGraphicFramePr>
        <p:xfrm>
          <a:off x="3411538" y="3145367"/>
          <a:ext cx="2311400" cy="344488"/>
        </p:xfrm>
        <a:graphic>
          <a:graphicData uri="http://schemas.openxmlformats.org/presentationml/2006/ole">
            <p:oleObj spid="_x0000_s80900" name="Формула" r:id="rId4" imgW="1358640" imgH="203040" progId="Equation.3">
              <p:embed/>
            </p:oleObj>
          </a:graphicData>
        </a:graphic>
      </p:graphicFrame>
      <p:graphicFrame>
        <p:nvGraphicFramePr>
          <p:cNvPr id="53280" name="Object 32"/>
          <p:cNvGraphicFramePr>
            <a:graphicFrameLocks noChangeAspect="1"/>
          </p:cNvGraphicFramePr>
          <p:nvPr/>
        </p:nvGraphicFramePr>
        <p:xfrm>
          <a:off x="4005263" y="3820584"/>
          <a:ext cx="1123950" cy="774700"/>
        </p:xfrm>
        <a:graphic>
          <a:graphicData uri="http://schemas.openxmlformats.org/presentationml/2006/ole">
            <p:oleObj spid="_x0000_s80901" name="Формула" r:id="rId5" imgW="660240" imgH="457200" progId="Equation.3">
              <p:embed/>
            </p:oleObj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126038" y="4170334"/>
            <a:ext cx="3740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– не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удовл-ет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условию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endParaRPr lang="ru-RU" dirty="0"/>
          </a:p>
        </p:txBody>
      </p:sp>
      <p:graphicFrame>
        <p:nvGraphicFramePr>
          <p:cNvPr id="36" name="Object 22"/>
          <p:cNvGraphicFramePr>
            <a:graphicFrameLocks noChangeAspect="1"/>
          </p:cNvGraphicFramePr>
          <p:nvPr/>
        </p:nvGraphicFramePr>
        <p:xfrm>
          <a:off x="3240881" y="1685397"/>
          <a:ext cx="3719513" cy="668337"/>
        </p:xfrm>
        <a:graphic>
          <a:graphicData uri="http://schemas.openxmlformats.org/presentationml/2006/ole">
            <p:oleObj spid="_x0000_s80902" name="Формула" r:id="rId6" imgW="2184120" imgH="393480" progId="Equation.3">
              <p:embed/>
            </p:oleObj>
          </a:graphicData>
        </a:graphic>
      </p:graphicFrame>
      <p:graphicFrame>
        <p:nvGraphicFramePr>
          <p:cNvPr id="80909" name="Object 32"/>
          <p:cNvGraphicFramePr>
            <a:graphicFrameLocks noChangeAspect="1"/>
          </p:cNvGraphicFramePr>
          <p:nvPr/>
        </p:nvGraphicFramePr>
        <p:xfrm>
          <a:off x="4156869" y="4836584"/>
          <a:ext cx="820738" cy="301625"/>
        </p:xfrm>
        <a:graphic>
          <a:graphicData uri="http://schemas.openxmlformats.org/presentationml/2006/ole">
            <p:oleObj spid="_x0000_s80909" name="Формула" r:id="rId7" imgW="48240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subSp spid="_x0000_s8090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>
                                            <p:subSp spid="_x0000_s80902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>
                                            <p:subSp spid="_x0000_s80902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subSp spid="_x0000_s80898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>
                                            <p:subSp spid="_x0000_s80898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>
                                            <p:subSp spid="_x0000_s80898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>
                                            <p:subSp spid="_x0000_s80900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79">
                                            <p:subSp spid="_x0000_s80900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79">
                                            <p:subSp spid="_x0000_s80900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>
                                            <p:subSp spid="_x0000_s8090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80">
                                            <p:subSp spid="_x0000_s80901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80">
                                            <p:subSp spid="_x0000_s80901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utoUpdateAnimBg="0"/>
      <p:bldP spid="3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№26584.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Два велосипедиста одновременно отправились в 88-километровый пробег. Первый ехал со скоростью, на 3 км/ч большей, чем скорость второго, и прибыл к финишу на 3 часа раньше второго. Найти скорость велосипедиста, пришедшего к финишу вторым. Ответ дайте в км/ч.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97826" y="2235199"/>
          <a:ext cx="7938823" cy="27432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400014"/>
                <a:gridCol w="1823850"/>
                <a:gridCol w="2861110"/>
                <a:gridCol w="85384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763260" y="2329933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94994" y="2321465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8328" y="3345933"/>
            <a:ext cx="428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1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8328" y="4311132"/>
            <a:ext cx="428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37859" y="4158734"/>
            <a:ext cx="444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84927" y="4268800"/>
            <a:ext cx="6303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88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84927" y="3371332"/>
            <a:ext cx="6303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88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2" name="Группа 42"/>
          <p:cNvGrpSpPr/>
          <p:nvPr/>
        </p:nvGrpSpPr>
        <p:grpSpPr>
          <a:xfrm>
            <a:off x="5107649" y="4057135"/>
            <a:ext cx="728132" cy="961716"/>
            <a:chOff x="5244383" y="4785267"/>
            <a:chExt cx="1220381" cy="961716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5244383" y="4785267"/>
              <a:ext cx="122038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88</a:t>
              </a:r>
              <a:endParaRPr lang="ru-RU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426285" y="5100652"/>
              <a:ext cx="72863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endParaRPr lang="ru-RU" sz="36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 bwMode="auto">
            <a:xfrm>
              <a:off x="5460999" y="5266269"/>
              <a:ext cx="683599" cy="105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5" name="Прямоугольник 54"/>
          <p:cNvSpPr/>
          <p:nvPr/>
        </p:nvSpPr>
        <p:spPr>
          <a:xfrm>
            <a:off x="3370637" y="3269735"/>
            <a:ext cx="10871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+ 3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99928" y="2346866"/>
            <a:ext cx="1968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 · 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3" name="Группа 57"/>
          <p:cNvGrpSpPr/>
          <p:nvPr/>
        </p:nvGrpSpPr>
        <p:grpSpPr>
          <a:xfrm>
            <a:off x="3004210" y="5166269"/>
            <a:ext cx="3124042" cy="1044265"/>
            <a:chOff x="4729163" y="3845469"/>
            <a:chExt cx="3124042" cy="1044265"/>
          </a:xfrm>
        </p:grpSpPr>
        <p:grpSp>
          <p:nvGrpSpPr>
            <p:cNvPr id="4" name="Группа 25"/>
            <p:cNvGrpSpPr/>
            <p:nvPr/>
          </p:nvGrpSpPr>
          <p:grpSpPr>
            <a:xfrm>
              <a:off x="4729163" y="3870868"/>
              <a:ext cx="630301" cy="1001932"/>
              <a:chOff x="5564412" y="4785267"/>
              <a:chExt cx="630301" cy="1001932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5564412" y="4785267"/>
                <a:ext cx="6303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88</a:t>
                </a:r>
                <a:endParaRPr lang="ru-RU" sz="3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5632145" y="5140868"/>
                <a:ext cx="43473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i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х</a:t>
                </a:r>
                <a:endParaRPr lang="ru-RU" sz="36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endParaRPr>
              </a:p>
            </p:txBody>
          </p:sp>
          <p:cxnSp>
            <p:nvCxnSpPr>
              <p:cNvPr id="67" name="Прямая соединительная линия 66"/>
              <p:cNvCxnSpPr/>
              <p:nvPr/>
            </p:nvCxnSpPr>
            <p:spPr bwMode="auto">
              <a:xfrm flipV="1">
                <a:off x="5652784" y="5274732"/>
                <a:ext cx="482600" cy="846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5" name="Группа 27"/>
            <p:cNvGrpSpPr/>
            <p:nvPr/>
          </p:nvGrpSpPr>
          <p:grpSpPr>
            <a:xfrm>
              <a:off x="5812897" y="3845469"/>
              <a:ext cx="1307570" cy="1044265"/>
              <a:chOff x="5327345" y="4751401"/>
              <a:chExt cx="1307570" cy="1044265"/>
            </a:xfrm>
          </p:grpSpPr>
          <p:sp>
            <p:nvSpPr>
              <p:cNvPr id="62" name="Прямоугольник 61"/>
              <p:cNvSpPr/>
              <p:nvPr/>
            </p:nvSpPr>
            <p:spPr>
              <a:xfrm>
                <a:off x="5623678" y="4751401"/>
                <a:ext cx="6303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88</a:t>
                </a:r>
                <a:endParaRPr lang="ru-RU" sz="3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5327345" y="5149335"/>
                <a:ext cx="108715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i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х</a:t>
                </a:r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 + 3</a:t>
                </a:r>
                <a:endParaRPr lang="ru-RU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64" name="Прямая соединительная линия 63"/>
              <p:cNvCxnSpPr/>
              <p:nvPr/>
            </p:nvCxnSpPr>
            <p:spPr bwMode="auto">
              <a:xfrm flipV="1">
                <a:off x="5461000" y="5266265"/>
                <a:ext cx="1173915" cy="3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61" name="Прямоугольник 60"/>
            <p:cNvSpPr/>
            <p:nvPr/>
          </p:nvSpPr>
          <p:spPr>
            <a:xfrm>
              <a:off x="5440365" y="4065603"/>
              <a:ext cx="241284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–</a:t>
              </a:r>
              <a:r>
                <a:rPr lang="en-US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             =</a:t>
              </a:r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3</a:t>
              </a:r>
              <a:endParaRPr lang="ru-RU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pic>
        <p:nvPicPr>
          <p:cNvPr id="81922" name="Picture 2" descr="http://www.sportenphoto.org/BD210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8003" t="17795" r="24023" b="20688"/>
          <a:stretch>
            <a:fillRect/>
          </a:stretch>
        </p:blipFill>
        <p:spPr bwMode="auto">
          <a:xfrm flipH="1">
            <a:off x="1488826" y="3293534"/>
            <a:ext cx="977219" cy="668866"/>
          </a:xfrm>
          <a:prstGeom prst="rect">
            <a:avLst/>
          </a:prstGeom>
          <a:noFill/>
        </p:spPr>
      </p:pic>
      <p:grpSp>
        <p:nvGrpSpPr>
          <p:cNvPr id="6" name="Группа 42"/>
          <p:cNvGrpSpPr/>
          <p:nvPr/>
        </p:nvGrpSpPr>
        <p:grpSpPr>
          <a:xfrm>
            <a:off x="4894447" y="3185069"/>
            <a:ext cx="1093734" cy="927849"/>
            <a:chOff x="5426286" y="4819134"/>
            <a:chExt cx="1833147" cy="927849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5868766" y="4819134"/>
              <a:ext cx="122038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88</a:t>
              </a:r>
              <a:endParaRPr lang="ru-RU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5426286" y="5100652"/>
              <a:ext cx="182212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+ 3</a:t>
              </a:r>
            </a:p>
          </p:txBody>
        </p:sp>
        <p:cxnSp>
          <p:nvCxnSpPr>
            <p:cNvPr id="56" name="Прямая соединительная линия 55"/>
            <p:cNvCxnSpPr/>
            <p:nvPr/>
          </p:nvCxnSpPr>
          <p:spPr bwMode="auto">
            <a:xfrm flipV="1">
              <a:off x="5460999" y="5266264"/>
              <a:ext cx="1798434" cy="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9" name="Выгнутая вправо стрелка 58"/>
          <p:cNvSpPr/>
          <p:nvPr/>
        </p:nvSpPr>
        <p:spPr bwMode="auto">
          <a:xfrm flipV="1">
            <a:off x="6133113" y="3565335"/>
            <a:ext cx="372532" cy="1111787"/>
          </a:xfrm>
          <a:prstGeom prst="curvedLeftArrow">
            <a:avLst>
              <a:gd name="adj1" fmla="val 17949"/>
              <a:gd name="adj2" fmla="val 50000"/>
              <a:gd name="adj3" fmla="val 32017"/>
            </a:avLst>
          </a:prstGeom>
          <a:solidFill>
            <a:srgbClr val="C00000">
              <a:alpha val="69804"/>
            </a:srgb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2" name="Прямоугольник 71"/>
          <p:cNvSpPr/>
          <p:nvPr/>
        </p:nvSpPr>
        <p:spPr>
          <a:xfrm>
            <a:off x="6499818" y="3651049"/>
            <a:ext cx="441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</a:rPr>
              <a:t>–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5" name="Прямоугольник с двумя скругленными противолежащими углами 74"/>
          <p:cNvSpPr/>
          <p:nvPr/>
        </p:nvSpPr>
        <p:spPr>
          <a:xfrm>
            <a:off x="6968420" y="3764960"/>
            <a:ext cx="787048" cy="578882"/>
          </a:xfrm>
          <a:prstGeom prst="round2DiagRect">
            <a:avLst/>
          </a:prstGeom>
          <a:solidFill>
            <a:srgbClr val="F2CED2">
              <a:alpha val="50196"/>
            </a:srgb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Bookman Old Style" pitchFamily="18" charset="0"/>
              </a:rPr>
              <a:t>3 ч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0" name="Picture 2" descr="http://www.sportenphoto.org/BD210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8003" t="17795" r="24023" b="20688"/>
          <a:stretch>
            <a:fillRect/>
          </a:stretch>
        </p:blipFill>
        <p:spPr bwMode="auto">
          <a:xfrm flipH="1">
            <a:off x="1454960" y="4157135"/>
            <a:ext cx="977219" cy="668866"/>
          </a:xfrm>
          <a:prstGeom prst="rect">
            <a:avLst/>
          </a:prstGeom>
          <a:noFill/>
        </p:spPr>
      </p:pic>
      <p:grpSp>
        <p:nvGrpSpPr>
          <p:cNvPr id="41" name="Группа 40"/>
          <p:cNvGrpSpPr/>
          <p:nvPr/>
        </p:nvGrpSpPr>
        <p:grpSpPr>
          <a:xfrm>
            <a:off x="5598277" y="2143666"/>
            <a:ext cx="1340670" cy="1069664"/>
            <a:chOff x="6690477" y="1754199"/>
            <a:chExt cx="1340670" cy="1069664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6690477" y="1974332"/>
              <a:ext cx="8363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t</a:t>
              </a:r>
              <a:r>
                <a:rPr lang="ru-RU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 = 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7595354" y="2177532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v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7596413" y="1754199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 bwMode="auto">
            <a:xfrm flipV="1">
              <a:off x="7639178" y="2319866"/>
              <a:ext cx="387222" cy="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55" grpId="0"/>
      <p:bldP spid="59" grpId="0" animBg="1"/>
      <p:bldP spid="72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4868" y="375185"/>
            <a:ext cx="82343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x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 – скорость второго велосипедиста,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где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0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,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тогда скорость первого велосипедиста равна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x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+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3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км/ч. Второй велосипедист был в пути на 3 часа больше, чем первый, отсюда имеем: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94966" y="5889066"/>
            <a:ext cx="17604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8.</a:t>
            </a:r>
          </a:p>
        </p:txBody>
      </p:sp>
      <p:graphicFrame>
        <p:nvGraphicFramePr>
          <p:cNvPr id="32" name="Object 22"/>
          <p:cNvGraphicFramePr>
            <a:graphicFrameLocks noChangeAspect="1"/>
          </p:cNvGraphicFramePr>
          <p:nvPr/>
        </p:nvGraphicFramePr>
        <p:xfrm>
          <a:off x="3188939" y="2761191"/>
          <a:ext cx="3676650" cy="430213"/>
        </p:xfrm>
        <a:graphic>
          <a:graphicData uri="http://schemas.openxmlformats.org/presentationml/2006/ole">
            <p:oleObj spid="_x0000_s82946" name="Формула" r:id="rId3" imgW="2158920" imgH="253800" progId="Equation.3">
              <p:embed/>
            </p:oleObj>
          </a:graphicData>
        </a:graphic>
      </p:graphicFrame>
      <p:graphicFrame>
        <p:nvGraphicFramePr>
          <p:cNvPr id="53279" name="Object 31"/>
          <p:cNvGraphicFramePr>
            <a:graphicFrameLocks noChangeAspect="1"/>
          </p:cNvGraphicFramePr>
          <p:nvPr/>
        </p:nvGraphicFramePr>
        <p:xfrm>
          <a:off x="3562001" y="3390371"/>
          <a:ext cx="1965325" cy="344487"/>
        </p:xfrm>
        <a:graphic>
          <a:graphicData uri="http://schemas.openxmlformats.org/presentationml/2006/ole">
            <p:oleObj spid="_x0000_s82947" name="Формула" r:id="rId4" imgW="1155600" imgH="203040" progId="Equation.3">
              <p:embed/>
            </p:oleObj>
          </a:graphicData>
        </a:graphic>
      </p:graphicFrame>
      <p:graphicFrame>
        <p:nvGraphicFramePr>
          <p:cNvPr id="53280" name="Object 32"/>
          <p:cNvGraphicFramePr>
            <a:graphicFrameLocks noChangeAspect="1"/>
          </p:cNvGraphicFramePr>
          <p:nvPr/>
        </p:nvGraphicFramePr>
        <p:xfrm>
          <a:off x="4027488" y="4074055"/>
          <a:ext cx="1079500" cy="774700"/>
        </p:xfrm>
        <a:graphic>
          <a:graphicData uri="http://schemas.openxmlformats.org/presentationml/2006/ole">
            <p:oleObj spid="_x0000_s82948" name="Формула" r:id="rId5" imgW="634680" imgH="457200" progId="Equation.3">
              <p:embed/>
            </p:oleObj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111931" y="4441267"/>
            <a:ext cx="3740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– не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удовл-ет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условию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endParaRPr lang="ru-RU" dirty="0"/>
          </a:p>
        </p:txBody>
      </p:sp>
      <p:graphicFrame>
        <p:nvGraphicFramePr>
          <p:cNvPr id="36" name="Object 22"/>
          <p:cNvGraphicFramePr>
            <a:graphicFrameLocks noChangeAspect="1"/>
          </p:cNvGraphicFramePr>
          <p:nvPr/>
        </p:nvGraphicFramePr>
        <p:xfrm>
          <a:off x="3343456" y="1914525"/>
          <a:ext cx="3332162" cy="668338"/>
        </p:xfrm>
        <a:graphic>
          <a:graphicData uri="http://schemas.openxmlformats.org/presentationml/2006/ole">
            <p:oleObj spid="_x0000_s82949" name="Формула" r:id="rId6" imgW="1955520" imgH="393480" progId="Equation.3">
              <p:embed/>
            </p:oleObj>
          </a:graphicData>
        </a:graphic>
      </p:graphicFrame>
      <p:graphicFrame>
        <p:nvGraphicFramePr>
          <p:cNvPr id="80909" name="Object 32"/>
          <p:cNvGraphicFramePr>
            <a:graphicFrameLocks noChangeAspect="1"/>
          </p:cNvGraphicFramePr>
          <p:nvPr/>
        </p:nvGraphicFramePr>
        <p:xfrm>
          <a:off x="4198589" y="5082646"/>
          <a:ext cx="692150" cy="301625"/>
        </p:xfrm>
        <a:graphic>
          <a:graphicData uri="http://schemas.openxmlformats.org/presentationml/2006/ole">
            <p:oleObj spid="_x0000_s82950" name="Формула" r:id="rId7" imgW="40608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subSp spid="_x0000_s82949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>
                                            <p:subSp spid="_x0000_s82949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>
                                            <p:subSp spid="_x0000_s82949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subSp spid="_x0000_s82946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>
                                            <p:subSp spid="_x0000_s82946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>
                                            <p:subSp spid="_x0000_s82946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>
                                            <p:subSp spid="_x0000_s8294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79">
                                            <p:subSp spid="_x0000_s82947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79">
                                            <p:subSp spid="_x0000_s82947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>
                                            <p:subSp spid="_x0000_s82948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80">
                                            <p:subSp spid="_x0000_s82948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80">
                                            <p:subSp spid="_x0000_s82948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utoUpdateAnimBg="0"/>
      <p:bldP spid="3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3863" y="356556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№39369.</a:t>
            </a:r>
            <a:r>
              <a:rPr lang="ru-RU" dirty="0" smtClean="0">
                <a:latin typeface="+mn-lt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+mn-lt"/>
              </a:rPr>
              <a:t>Моторная лодка прошла против течения реки 224 км и вернулась в пункт отправления, затратив на обратный путь на 2 часа меньше. Найдите скорость лодки в неподвижной воде, если скорость течения равна 1 км/ч. Ответ дайте в км/ч. 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65084" y="2226733"/>
          <a:ext cx="8004307" cy="27432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400014"/>
                <a:gridCol w="1823850"/>
                <a:gridCol w="2861110"/>
                <a:gridCol w="91933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729393" y="2313000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94994" y="2321465"/>
            <a:ext cx="434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00260" y="4268800"/>
            <a:ext cx="853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224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674860" y="3362866"/>
            <a:ext cx="853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224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445933" y="3295135"/>
            <a:ext cx="11213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– 1</a:t>
            </a:r>
            <a:endParaRPr lang="ru-RU" sz="3600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99928" y="2346866"/>
            <a:ext cx="1968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s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v · 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6474417" y="3659516"/>
            <a:ext cx="441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</a:rPr>
              <a:t>–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5" name="Прямоугольник с двумя скругленными противолежащими углами 74"/>
          <p:cNvSpPr/>
          <p:nvPr/>
        </p:nvSpPr>
        <p:spPr>
          <a:xfrm>
            <a:off x="6925734" y="3764960"/>
            <a:ext cx="728133" cy="510778"/>
          </a:xfrm>
          <a:prstGeom prst="round2DiagRect">
            <a:avLst/>
          </a:prstGeom>
          <a:solidFill>
            <a:srgbClr val="F2CED2">
              <a:alpha val="50196"/>
            </a:srgb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ч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449624" y="4192601"/>
            <a:ext cx="11176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+ 1</a:t>
            </a:r>
            <a:endParaRPr lang="ru-RU" sz="2800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grpSp>
        <p:nvGrpSpPr>
          <p:cNvPr id="2" name="Группа 78"/>
          <p:cNvGrpSpPr/>
          <p:nvPr/>
        </p:nvGrpSpPr>
        <p:grpSpPr>
          <a:xfrm>
            <a:off x="2709264" y="5293266"/>
            <a:ext cx="3699730" cy="1027334"/>
            <a:chOff x="2494399" y="5183200"/>
            <a:chExt cx="3699730" cy="1027334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2547010" y="5183200"/>
              <a:ext cx="3647119" cy="1027334"/>
              <a:chOff x="4271963" y="3862400"/>
              <a:chExt cx="3647119" cy="1027334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424488" y="4006336"/>
                <a:ext cx="249459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–</a:t>
                </a:r>
                <a:r>
                  <a:rPr lang="en-US" sz="36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 </a:t>
                </a:r>
                <a:r>
                  <a:rPr lang="en-US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             =</a:t>
                </a:r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 2</a:t>
                </a:r>
                <a:endParaRPr lang="ru-RU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4" name="Группа 25"/>
              <p:cNvGrpSpPr/>
              <p:nvPr/>
            </p:nvGrpSpPr>
            <p:grpSpPr>
              <a:xfrm>
                <a:off x="4271963" y="3862400"/>
                <a:ext cx="1189749" cy="1010400"/>
                <a:chOff x="5107212" y="4776799"/>
                <a:chExt cx="1189749" cy="1010400"/>
              </a:xfrm>
            </p:grpSpPr>
            <p:sp>
              <p:nvSpPr>
                <p:cNvPr id="65" name="Прямоугольник 64"/>
                <p:cNvSpPr/>
                <p:nvPr/>
              </p:nvSpPr>
              <p:spPr>
                <a:xfrm>
                  <a:off x="5234213" y="4776799"/>
                  <a:ext cx="85311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224</a:t>
                  </a:r>
                  <a:endParaRPr lang="ru-RU" sz="3600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66" name="Прямоугольник 65"/>
                <p:cNvSpPr/>
                <p:nvPr/>
              </p:nvSpPr>
              <p:spPr>
                <a:xfrm>
                  <a:off x="5107212" y="5140868"/>
                  <a:ext cx="1189749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3600" i="1" dirty="0" err="1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х</a:t>
                  </a:r>
                  <a:r>
                    <a:rPr lang="ru-RU" sz="36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 </a:t>
                  </a:r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– 1 </a:t>
                  </a:r>
                </a:p>
              </p:txBody>
            </p:sp>
          </p:grpSp>
          <p:grpSp>
            <p:nvGrpSpPr>
              <p:cNvPr id="5" name="Группа 27"/>
              <p:cNvGrpSpPr/>
              <p:nvPr/>
            </p:nvGrpSpPr>
            <p:grpSpPr>
              <a:xfrm>
                <a:off x="5946552" y="3879336"/>
                <a:ext cx="1373152" cy="1010398"/>
                <a:chOff x="5461000" y="4785268"/>
                <a:chExt cx="1373152" cy="1010398"/>
              </a:xfrm>
            </p:grpSpPr>
            <p:sp>
              <p:nvSpPr>
                <p:cNvPr id="62" name="Прямоугольник 61"/>
                <p:cNvSpPr/>
                <p:nvPr/>
              </p:nvSpPr>
              <p:spPr>
                <a:xfrm>
                  <a:off x="5632145" y="4785268"/>
                  <a:ext cx="85311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224</a:t>
                  </a:r>
                  <a:endParaRPr lang="ru-RU" sz="2800" i="1" dirty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endParaRPr>
                </a:p>
              </p:txBody>
            </p:sp>
            <p:sp>
              <p:nvSpPr>
                <p:cNvPr id="63" name="Прямоугольник 62"/>
                <p:cNvSpPr/>
                <p:nvPr/>
              </p:nvSpPr>
              <p:spPr>
                <a:xfrm>
                  <a:off x="5471278" y="5149335"/>
                  <a:ext cx="1362874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3600" i="1" dirty="0" err="1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х</a:t>
                  </a:r>
                  <a:r>
                    <a:rPr lang="ru-RU" sz="36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 </a:t>
                  </a:r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+ 1</a:t>
                  </a:r>
                  <a:r>
                    <a:rPr lang="ru-RU" sz="36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 </a:t>
                  </a:r>
                  <a:r>
                    <a:rPr lang="ru-RU" sz="2800" i="1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Bookman Old Style" pitchFamily="18" charset="0"/>
                    </a:rPr>
                    <a:t> </a:t>
                  </a:r>
                  <a:endParaRPr lang="ru-RU" sz="2800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64" name="Прямая соединительная линия 63"/>
                <p:cNvCxnSpPr/>
                <p:nvPr/>
              </p:nvCxnSpPr>
              <p:spPr bwMode="auto">
                <a:xfrm flipV="1">
                  <a:off x="5461000" y="5266265"/>
                  <a:ext cx="1173915" cy="3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cxnSp>
          <p:nvCxnSpPr>
            <p:cNvPr id="70" name="Прямая соединительная линия 69"/>
            <p:cNvCxnSpPr/>
            <p:nvPr/>
          </p:nvCxnSpPr>
          <p:spPr bwMode="auto">
            <a:xfrm flipV="1">
              <a:off x="2494399" y="5664200"/>
              <a:ext cx="1173915" cy="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Группа 72"/>
          <p:cNvGrpSpPr/>
          <p:nvPr/>
        </p:nvGrpSpPr>
        <p:grpSpPr>
          <a:xfrm>
            <a:off x="4866878" y="3159669"/>
            <a:ext cx="1159292" cy="993465"/>
            <a:chOff x="4866878" y="3159669"/>
            <a:chExt cx="1159292" cy="993465"/>
          </a:xfrm>
        </p:grpSpPr>
        <p:grpSp>
          <p:nvGrpSpPr>
            <p:cNvPr id="8" name="Группа 42"/>
            <p:cNvGrpSpPr/>
            <p:nvPr/>
          </p:nvGrpSpPr>
          <p:grpSpPr>
            <a:xfrm>
              <a:off x="4915159" y="3159669"/>
              <a:ext cx="1073023" cy="523220"/>
              <a:chOff x="5460999" y="4793734"/>
              <a:chExt cx="1798434" cy="523220"/>
            </a:xfrm>
          </p:grpSpPr>
          <p:sp>
            <p:nvSpPr>
              <p:cNvPr id="52" name="Прямоугольник 51"/>
              <p:cNvSpPr/>
              <p:nvPr/>
            </p:nvSpPr>
            <p:spPr>
              <a:xfrm>
                <a:off x="5637946" y="4793734"/>
                <a:ext cx="145120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i="1" dirty="0" smtClean="0">
                    <a:solidFill>
                      <a:schemeClr val="accent1">
                        <a:lumMod val="50000"/>
                      </a:schemeClr>
                    </a:solidFill>
                    <a:latin typeface="Bookman Old Style" pitchFamily="18" charset="0"/>
                  </a:rPr>
                  <a:t>224</a:t>
                </a:r>
                <a:endParaRPr lang="ru-RU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56" name="Прямая соединительная линия 55"/>
              <p:cNvCxnSpPr/>
              <p:nvPr/>
            </p:nvCxnSpPr>
            <p:spPr bwMode="auto">
              <a:xfrm flipV="1">
                <a:off x="5460999" y="5266264"/>
                <a:ext cx="1798434" cy="5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1" name="Прямоугольник 70"/>
            <p:cNvSpPr/>
            <p:nvPr/>
          </p:nvSpPr>
          <p:spPr>
            <a:xfrm>
              <a:off x="4866878" y="3506803"/>
              <a:ext cx="115929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– 1 </a:t>
              </a:r>
            </a:p>
          </p:txBody>
        </p:sp>
      </p:grpSp>
      <p:grpSp>
        <p:nvGrpSpPr>
          <p:cNvPr id="9" name="Группа 77"/>
          <p:cNvGrpSpPr/>
          <p:nvPr/>
        </p:nvGrpSpPr>
        <p:grpSpPr>
          <a:xfrm>
            <a:off x="4898932" y="4074069"/>
            <a:ext cx="1312237" cy="1010398"/>
            <a:chOff x="4373999" y="5352536"/>
            <a:chExt cx="1312237" cy="1010398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4545144" y="5352536"/>
              <a:ext cx="853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224</a:t>
              </a:r>
              <a:endParaRPr lang="ru-RU" sz="2800" i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4384277" y="5716603"/>
              <a:ext cx="13019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 err="1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r>
                <a:rPr lang="ru-RU" sz="2800" i="1" dirty="0" smtClean="0">
                  <a:solidFill>
                    <a:schemeClr val="accent1">
                      <a:lumMod val="50000"/>
                    </a:schemeClr>
                  </a:solidFill>
                  <a:latin typeface="Bookman Old Style" pitchFamily="18" charset="0"/>
                </a:rPr>
                <a:t> + 1  </a:t>
              </a:r>
              <a:endParaRPr lang="ru-RU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77" name="Прямая соединительная линия 76"/>
            <p:cNvCxnSpPr/>
            <p:nvPr/>
          </p:nvCxnSpPr>
          <p:spPr bwMode="auto">
            <a:xfrm flipV="1">
              <a:off x="4373999" y="5833533"/>
              <a:ext cx="1173915" cy="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5" name="Выгнутая вправо стрелка 44"/>
          <p:cNvSpPr/>
          <p:nvPr/>
        </p:nvSpPr>
        <p:spPr bwMode="auto">
          <a:xfrm>
            <a:off x="6133113" y="3565335"/>
            <a:ext cx="372532" cy="1111787"/>
          </a:xfrm>
          <a:prstGeom prst="curvedLeftArrow">
            <a:avLst>
              <a:gd name="adj1" fmla="val 17949"/>
              <a:gd name="adj2" fmla="val 50000"/>
              <a:gd name="adj3" fmla="val 32017"/>
            </a:avLst>
          </a:prstGeom>
          <a:solidFill>
            <a:srgbClr val="C00000">
              <a:alpha val="69804"/>
            </a:srgb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pic>
        <p:nvPicPr>
          <p:cNvPr id="93185" name="Picture 1" descr="C:\Users\User\Desktop\лодка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5200" y="4081733"/>
            <a:ext cx="1566333" cy="882656"/>
          </a:xfrm>
          <a:prstGeom prst="rect">
            <a:avLst/>
          </a:prstGeom>
          <a:noFill/>
        </p:spPr>
      </p:pic>
      <p:pic>
        <p:nvPicPr>
          <p:cNvPr id="46" name="Picture 1" descr="C:\Users\User\Desktop\лодка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973666" y="3158867"/>
            <a:ext cx="1566333" cy="882656"/>
          </a:xfrm>
          <a:prstGeom prst="rect">
            <a:avLst/>
          </a:prstGeom>
          <a:noFill/>
        </p:spPr>
      </p:pic>
      <p:grpSp>
        <p:nvGrpSpPr>
          <p:cNvPr id="40" name="Группа 39"/>
          <p:cNvGrpSpPr/>
          <p:nvPr/>
        </p:nvGrpSpPr>
        <p:grpSpPr>
          <a:xfrm>
            <a:off x="5539010" y="2118266"/>
            <a:ext cx="1340670" cy="1069664"/>
            <a:chOff x="6690477" y="1754199"/>
            <a:chExt cx="1340670" cy="1069664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6690477" y="1974332"/>
              <a:ext cx="8363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t</a:t>
              </a:r>
              <a:r>
                <a:rPr lang="ru-RU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 = 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7595354" y="2177532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v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7596413" y="1754199"/>
              <a:ext cx="4347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i="1" dirty="0" smtClean="0">
                  <a:solidFill>
                    <a:srgbClr val="C00000"/>
                  </a:solidFill>
                  <a:latin typeface="Bookman Old Style" pitchFamily="18" charset="0"/>
                </a:rPr>
                <a:t>s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47" name="Прямая соединительная линия 46"/>
            <p:cNvCxnSpPr/>
            <p:nvPr/>
          </p:nvCxnSpPr>
          <p:spPr bwMode="auto">
            <a:xfrm flipV="1">
              <a:off x="7639178" y="2319866"/>
              <a:ext cx="387222" cy="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3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3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55" grpId="0"/>
      <p:bldP spid="72" grpId="0"/>
      <p:bldP spid="75" grpId="0" animBg="1"/>
      <p:bldP spid="43" grpId="0"/>
      <p:bldP spid="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4868" y="375185"/>
            <a:ext cx="82343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Решение.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Пусть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x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 – собственная скорость лодки,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где   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Bookman Old Style" pitchFamily="18" charset="0"/>
              </a:rPr>
              <a:t>0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,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тогда скорость лодки по течению реки равна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+ 1 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км/ч, скорость лодки против течения – </a:t>
            </a:r>
            <a:r>
              <a:rPr lang="ru-RU" sz="2000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srgbClr val="C00000"/>
                </a:solidFill>
                <a:latin typeface="Bookman Old Style" pitchFamily="18" charset="0"/>
              </a:rPr>
              <a:t> – 1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км/ч. Зная, что на путь по течению реки она затратила на 2 часа меньше, чем на обратный путь, имеем:</a:t>
            </a:r>
            <a:endParaRPr lang="en-US" sz="2000" i="1" dirty="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91650" y="5897533"/>
            <a:ext cx="1951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Bookman Old Style" pitchFamily="18" charset="0"/>
              </a:rPr>
              <a:t>Ответ: 15.</a:t>
            </a:r>
          </a:p>
        </p:txBody>
      </p:sp>
      <p:graphicFrame>
        <p:nvGraphicFramePr>
          <p:cNvPr id="32" name="Object 22"/>
          <p:cNvGraphicFramePr>
            <a:graphicFrameLocks noChangeAspect="1"/>
          </p:cNvGraphicFramePr>
          <p:nvPr/>
        </p:nvGraphicFramePr>
        <p:xfrm>
          <a:off x="2522538" y="2870200"/>
          <a:ext cx="4087812" cy="430213"/>
        </p:xfrm>
        <a:graphic>
          <a:graphicData uri="http://schemas.openxmlformats.org/presentationml/2006/ole">
            <p:oleObj spid="_x0000_s88066" name="Формула" r:id="rId3" imgW="2400120" imgH="253800" progId="Equation.3">
              <p:embed/>
            </p:oleObj>
          </a:graphicData>
        </a:graphic>
      </p:graphicFrame>
      <p:graphicFrame>
        <p:nvGraphicFramePr>
          <p:cNvPr id="53279" name="Object 31"/>
          <p:cNvGraphicFramePr>
            <a:graphicFrameLocks noChangeAspect="1"/>
          </p:cNvGraphicFramePr>
          <p:nvPr/>
        </p:nvGraphicFramePr>
        <p:xfrm>
          <a:off x="3995738" y="3916363"/>
          <a:ext cx="1143000" cy="344487"/>
        </p:xfrm>
        <a:graphic>
          <a:graphicData uri="http://schemas.openxmlformats.org/presentationml/2006/ole">
            <p:oleObj spid="_x0000_s88067" name="Формула" r:id="rId4" imgW="672840" imgH="203040" progId="Equation.3">
              <p:embed/>
            </p:oleObj>
          </a:graphicData>
        </a:graphic>
      </p:graphicFrame>
      <p:graphicFrame>
        <p:nvGraphicFramePr>
          <p:cNvPr id="53280" name="Object 32"/>
          <p:cNvGraphicFramePr>
            <a:graphicFrameLocks noChangeAspect="1"/>
          </p:cNvGraphicFramePr>
          <p:nvPr/>
        </p:nvGraphicFramePr>
        <p:xfrm>
          <a:off x="4006850" y="4387850"/>
          <a:ext cx="1123950" cy="774700"/>
        </p:xfrm>
        <a:graphic>
          <a:graphicData uri="http://schemas.openxmlformats.org/presentationml/2006/ole">
            <p:oleObj spid="_x0000_s88068" name="Формула" r:id="rId5" imgW="660240" imgH="457200" progId="Equation.3">
              <p:embed/>
            </p:oleObj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078064" y="4729135"/>
            <a:ext cx="35830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– не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удов-ет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условию </a:t>
            </a:r>
            <a:r>
              <a:rPr lang="ru-RU" sz="2000" i="1" dirty="0" err="1" smtClean="0">
                <a:solidFill>
                  <a:prstClr val="black"/>
                </a:solidFill>
                <a:latin typeface="Bookman Old Style" pitchFamily="18" charset="0"/>
              </a:rPr>
              <a:t>х</a:t>
            </a:r>
            <a:r>
              <a:rPr lang="ru-RU" sz="20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+mj-lt"/>
              </a:rPr>
              <a:t>&gt;</a:t>
            </a:r>
            <a:r>
              <a:rPr lang="en-US" sz="1200" i="1" dirty="0" smtClean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en-US" sz="2000" i="1" dirty="0" smtClean="0">
                <a:solidFill>
                  <a:prstClr val="black"/>
                </a:solidFill>
                <a:latin typeface="Bookman Old Style" pitchFamily="18" charset="0"/>
              </a:rPr>
              <a:t>0</a:t>
            </a:r>
            <a:endParaRPr lang="ru-RU" dirty="0"/>
          </a:p>
        </p:txBody>
      </p:sp>
      <p:graphicFrame>
        <p:nvGraphicFramePr>
          <p:cNvPr id="36" name="Object 22"/>
          <p:cNvGraphicFramePr>
            <a:graphicFrameLocks noChangeAspect="1"/>
          </p:cNvGraphicFramePr>
          <p:nvPr/>
        </p:nvGraphicFramePr>
        <p:xfrm>
          <a:off x="2576513" y="2084388"/>
          <a:ext cx="3979862" cy="668337"/>
        </p:xfrm>
        <a:graphic>
          <a:graphicData uri="http://schemas.openxmlformats.org/presentationml/2006/ole">
            <p:oleObj spid="_x0000_s88069" name="Формула" r:id="rId6" imgW="2336760" imgH="393480" progId="Equation.3">
              <p:embed/>
            </p:oleObj>
          </a:graphicData>
        </a:graphic>
      </p:graphicFrame>
      <p:graphicFrame>
        <p:nvGraphicFramePr>
          <p:cNvPr id="80909" name="Object 32"/>
          <p:cNvGraphicFramePr>
            <a:graphicFrameLocks noChangeAspect="1"/>
          </p:cNvGraphicFramePr>
          <p:nvPr/>
        </p:nvGraphicFramePr>
        <p:xfrm>
          <a:off x="4133850" y="5302250"/>
          <a:ext cx="822325" cy="301625"/>
        </p:xfrm>
        <a:graphic>
          <a:graphicData uri="http://schemas.openxmlformats.org/presentationml/2006/ole">
            <p:oleObj spid="_x0000_s88070" name="Формула" r:id="rId7" imgW="482400" imgH="177480" progId="Equation.3">
              <p:embed/>
            </p:oleObj>
          </a:graphicData>
        </a:graphic>
      </p:graphicFrame>
      <p:graphicFrame>
        <p:nvGraphicFramePr>
          <p:cNvPr id="88071" name="Object 25"/>
          <p:cNvGraphicFramePr>
            <a:graphicFrameLocks noChangeAspect="1"/>
          </p:cNvGraphicFramePr>
          <p:nvPr/>
        </p:nvGraphicFramePr>
        <p:xfrm>
          <a:off x="3843338" y="3384550"/>
          <a:ext cx="1447800" cy="387350"/>
        </p:xfrm>
        <a:graphic>
          <a:graphicData uri="http://schemas.openxmlformats.org/presentationml/2006/ole">
            <p:oleObj spid="_x0000_s88071" name="Формула" r:id="rId8" imgW="8506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subSp spid="_x0000_s88069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>
                                            <p:subSp spid="_x0000_s88069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>
                                            <p:subSp spid="_x0000_s88069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subSp spid="_x0000_s88066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>
                                            <p:subSp spid="_x0000_s88066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>
                                            <p:subSp spid="_x0000_s88066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>
                                            <p:subSp spid="_x0000_s8806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79">
                                            <p:subSp spid="_x0000_s88067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79">
                                            <p:subSp spid="_x0000_s88067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>
                                            <p:subSp spid="_x0000_s88068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280">
                                            <p:subSp spid="_x0000_s88068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280">
                                            <p:subSp spid="_x0000_s88068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utoUpdateAnimBg="0"/>
      <p:bldP spid="35" grpId="0" autoUpdateAnimBg="0"/>
    </p:bldLst>
  </p:timing>
</p:sld>
</file>

<file path=ppt/theme/theme1.xml><?xml version="1.0" encoding="utf-8"?>
<a:theme xmlns:a="http://schemas.openxmlformats.org/drawingml/2006/main" name="v13_zadachi_na_dvizhenie(2)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Другая 1">
      <a:majorFont>
        <a:latin typeface="Century Gothic"/>
        <a:ea typeface=""/>
        <a:cs typeface=""/>
      </a:majorFont>
      <a:minorFont>
        <a:latin typeface="Bookman Old Styl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elling a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v13_zadachi_na_dvizhenie(2)</Template>
  <TotalTime>0</TotalTime>
  <Words>2843</Words>
  <Application>Microsoft Office PowerPoint</Application>
  <PresentationFormat>Экран (4:3)</PresentationFormat>
  <Paragraphs>420</Paragraphs>
  <Slides>46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8" baseType="lpstr">
      <vt:lpstr>v13_zadachi_na_dvizhenie(2)</vt:lpstr>
      <vt:lpstr>Формула</vt:lpstr>
      <vt:lpstr>Решение  заданий   В14  (задачи на движение) по материалам открытого банка  задач ЕГЭ по математике 2014 года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 заданий   В14  (задачи на движение) по материалам открытого банка  задач ЕГЭ по математике 2014 года </dc:title>
  <dc:creator>User</dc:creator>
  <cp:lastModifiedBy>User</cp:lastModifiedBy>
  <cp:revision>1</cp:revision>
  <dcterms:created xsi:type="dcterms:W3CDTF">2014-04-20T05:48:51Z</dcterms:created>
  <dcterms:modified xsi:type="dcterms:W3CDTF">2014-04-20T05:49:38Z</dcterms:modified>
</cp:coreProperties>
</file>